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8"/>
  </p:notesMasterIdLst>
  <p:handoutMasterIdLst>
    <p:handoutMasterId r:id="rId19"/>
  </p:handoutMasterIdLst>
  <p:sldIdLst>
    <p:sldId id="268" r:id="rId3"/>
    <p:sldId id="490" r:id="rId4"/>
    <p:sldId id="491" r:id="rId5"/>
    <p:sldId id="492" r:id="rId6"/>
    <p:sldId id="493" r:id="rId7"/>
    <p:sldId id="494" r:id="rId8"/>
    <p:sldId id="496" r:id="rId9"/>
    <p:sldId id="495" r:id="rId10"/>
    <p:sldId id="498" r:id="rId11"/>
    <p:sldId id="499" r:id="rId12"/>
    <p:sldId id="497" r:id="rId13"/>
    <p:sldId id="500" r:id="rId14"/>
    <p:sldId id="488" r:id="rId15"/>
    <p:sldId id="489" r:id="rId16"/>
    <p:sldId id="501" r:id="rId1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434" autoAdjust="0"/>
  </p:normalViewPr>
  <p:slideViewPr>
    <p:cSldViewPr>
      <p:cViewPr varScale="1">
        <p:scale>
          <a:sx n="84" d="100"/>
          <a:sy n="84" d="100"/>
        </p:scale>
        <p:origin x="142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2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09/12/2020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09/12/2020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253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Centre</a:t>
            </a:r>
            <a:r>
              <a:rPr lang="fr-FR" altLang="fr-FR" kern="0" baseline="0" dirty="0" smtClean="0"/>
              <a:t> Urbain Nord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Grombalia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Grombalia</a:t>
            </a:r>
          </a:p>
        </p:txBody>
      </p:sp>
      <p:sp>
        <p:nvSpPr>
          <p:cNvPr id="5" name="Rectangle 4"/>
          <p:cNvSpPr/>
          <p:nvPr/>
        </p:nvSpPr>
        <p:spPr>
          <a:xfrm>
            <a:off x="1121739" y="5755322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02/12/2020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68405" y="5691474"/>
            <a:ext cx="239841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13449" cy="4510087"/>
          </a:xfrm>
        </p:spPr>
      </p:pic>
      <p:sp>
        <p:nvSpPr>
          <p:cNvPr id="5" name="ZoneTexte 4"/>
          <p:cNvSpPr txBox="1"/>
          <p:nvPr/>
        </p:nvSpPr>
        <p:spPr>
          <a:xfrm>
            <a:off x="635224" y="6027003"/>
            <a:ext cx="792088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Olives épices: présence d’un seau d’oignons dont l’étiquette est illisible</a:t>
            </a:r>
          </a:p>
        </p:txBody>
      </p:sp>
    </p:spTree>
    <p:extLst>
      <p:ext uri="{BB962C8B-B14F-4D97-AF65-F5344CB8AC3E}">
        <p14:creationId xmlns:p14="http://schemas.microsoft.com/office/powerpoint/2010/main" val="925520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268760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635224" y="6027003"/>
            <a:ext cx="792088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Olives épices: présence de traces de moisissures en dessous des étagères dans la chambre froide</a:t>
            </a:r>
          </a:p>
        </p:txBody>
      </p:sp>
    </p:spTree>
    <p:extLst>
      <p:ext uri="{BB962C8B-B14F-4D97-AF65-F5344CB8AC3E}">
        <p14:creationId xmlns:p14="http://schemas.microsoft.com/office/powerpoint/2010/main" val="1023589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6905" y="2007431"/>
            <a:ext cx="5333305" cy="3999979"/>
          </a:xfrm>
        </p:spPr>
      </p:pic>
      <p:sp>
        <p:nvSpPr>
          <p:cNvPr id="4" name="ZoneTexte 3"/>
          <p:cNvSpPr txBox="1"/>
          <p:nvPr/>
        </p:nvSpPr>
        <p:spPr>
          <a:xfrm>
            <a:off x="4683547" y="3573016"/>
            <a:ext cx="3872557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</a:t>
            </a:r>
            <a:r>
              <a:rPr lang="fr-FR" sz="1600" b="1" dirty="0" smtClean="0">
                <a:solidFill>
                  <a:srgbClr val="0070C0"/>
                </a:solidFill>
              </a:rPr>
              <a:t>palette </a:t>
            </a:r>
            <a:r>
              <a:rPr lang="fr-FR" sz="1600" b="1" dirty="0" smtClean="0">
                <a:solidFill>
                  <a:srgbClr val="0070C0"/>
                </a:solidFill>
              </a:rPr>
              <a:t>en bois dans la chambre froide</a:t>
            </a:r>
          </a:p>
        </p:txBody>
      </p:sp>
    </p:spTree>
    <p:extLst>
      <p:ext uri="{BB962C8B-B14F-4D97-AF65-F5344CB8AC3E}">
        <p14:creationId xmlns:p14="http://schemas.microsoft.com/office/powerpoint/2010/main" val="1832316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11099" y="6027003"/>
            <a:ext cx="7920880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Non respect de la procédure de destruction des produits casses pour leur élimination dans la poubelle ex: paquet de jus, fruits, légumes, poulet emballé, etc…</a:t>
            </a:r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950" y="1268760"/>
            <a:ext cx="3958986" cy="4714265"/>
          </a:xfr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2958" y="1866029"/>
            <a:ext cx="4705138" cy="3528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00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7504" y="1844824"/>
            <a:ext cx="4608512" cy="3456384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52643" y="1873811"/>
            <a:ext cx="4575384" cy="343153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35224" y="6027003"/>
            <a:ext cx="792088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Non respect de la procédure de destruction des produits casses pour leur élimination dans la poubelle ex</a:t>
            </a:r>
            <a:r>
              <a:rPr lang="fr-FR" sz="1600" b="1" smtClean="0">
                <a:solidFill>
                  <a:srgbClr val="0070C0"/>
                </a:solidFill>
              </a:rPr>
              <a:t>: légumes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49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635224" y="6027003"/>
            <a:ext cx="792088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Vestiaires: présence de traces d’humidité et de décollement de la peinture du mur,</a:t>
            </a:r>
          </a:p>
        </p:txBody>
      </p:sp>
    </p:spTree>
    <p:extLst>
      <p:ext uri="{BB962C8B-B14F-4D97-AF65-F5344CB8AC3E}">
        <p14:creationId xmlns:p14="http://schemas.microsoft.com/office/powerpoint/2010/main" val="4046462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493" y="1871827"/>
            <a:ext cx="4824538" cy="3618404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411095" y="1861713"/>
            <a:ext cx="4743624" cy="355771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11559" y="6025819"/>
            <a:ext cx="7920881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Fromages charcuterie: étiquetage illisible de DLC, DF et </a:t>
            </a:r>
            <a:r>
              <a:rPr lang="fr-FR" sz="1600" b="1" dirty="0" err="1" smtClean="0">
                <a:solidFill>
                  <a:srgbClr val="0070C0"/>
                </a:solidFill>
              </a:rPr>
              <a:t>n°lot</a:t>
            </a:r>
            <a:r>
              <a:rPr lang="fr-FR" sz="1600" b="1" dirty="0" smtClean="0">
                <a:solidFill>
                  <a:srgbClr val="0070C0"/>
                </a:solidFill>
              </a:rPr>
              <a:t> sur le produit </a:t>
            </a:r>
            <a:r>
              <a:rPr lang="fr-FR" sz="1600" b="1" dirty="0" err="1" smtClean="0">
                <a:solidFill>
                  <a:srgbClr val="0070C0"/>
                </a:solidFill>
              </a:rPr>
              <a:t>mozarella</a:t>
            </a:r>
            <a:r>
              <a:rPr lang="fr-FR" sz="1600" b="1" dirty="0" smtClean="0">
                <a:solidFill>
                  <a:srgbClr val="0070C0"/>
                </a:solidFill>
              </a:rPr>
              <a:t> mont régal.</a:t>
            </a:r>
          </a:p>
        </p:txBody>
      </p:sp>
    </p:spTree>
    <p:extLst>
      <p:ext uri="{BB962C8B-B14F-4D97-AF65-F5344CB8AC3E}">
        <p14:creationId xmlns:p14="http://schemas.microsoft.com/office/powerpoint/2010/main" val="263595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2510" y="1916831"/>
            <a:ext cx="4992556" cy="3744417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63954" y="1916833"/>
            <a:ext cx="4992555" cy="3744416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11559" y="6025819"/>
            <a:ext cx="7920881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étiquetage non conforme du produit kaki PM aromatisé : 1/le nom indiqué en arabe ne correspond pas au nom indiqué en </a:t>
            </a:r>
            <a:r>
              <a:rPr lang="fr-FR" sz="1600" b="1" dirty="0" err="1" smtClean="0">
                <a:solidFill>
                  <a:srgbClr val="0070C0"/>
                </a:solidFill>
              </a:rPr>
              <a:t>francais</a:t>
            </a:r>
            <a:endParaRPr lang="fr-FR" sz="1600" b="1" dirty="0" smtClean="0">
              <a:solidFill>
                <a:srgbClr val="0070C0"/>
              </a:solidFill>
            </a:endParaRPr>
          </a:p>
          <a:p>
            <a:r>
              <a:rPr lang="fr-FR" sz="1600" b="1" dirty="0" smtClean="0">
                <a:solidFill>
                  <a:srgbClr val="0070C0"/>
                </a:solidFill>
              </a:rPr>
              <a:t>2/Indication de traces d’allergènes sans précision des types d’allergènes</a:t>
            </a:r>
          </a:p>
        </p:txBody>
      </p:sp>
      <p:sp>
        <p:nvSpPr>
          <p:cNvPr id="6" name="Ellipse 5"/>
          <p:cNvSpPr/>
          <p:nvPr/>
        </p:nvSpPr>
        <p:spPr>
          <a:xfrm>
            <a:off x="1151620" y="4365104"/>
            <a:ext cx="2664296" cy="576064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</p:txBody>
      </p:sp>
      <p:sp>
        <p:nvSpPr>
          <p:cNvPr id="7" name="Ellipse 6"/>
          <p:cNvSpPr/>
          <p:nvPr/>
        </p:nvSpPr>
        <p:spPr>
          <a:xfrm>
            <a:off x="5148064" y="4845089"/>
            <a:ext cx="3096344" cy="576064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</p:txBody>
      </p:sp>
      <p:sp>
        <p:nvSpPr>
          <p:cNvPr id="10" name="Ellipse 9"/>
          <p:cNvSpPr/>
          <p:nvPr/>
        </p:nvSpPr>
        <p:spPr>
          <a:xfrm>
            <a:off x="5148064" y="1844824"/>
            <a:ext cx="3240360" cy="936104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540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697" y="1992639"/>
            <a:ext cx="5214969" cy="3911227"/>
          </a:xfrm>
        </p:spPr>
      </p:pic>
      <p:sp>
        <p:nvSpPr>
          <p:cNvPr id="4" name="ZoneTexte 3"/>
          <p:cNvSpPr txBox="1"/>
          <p:nvPr/>
        </p:nvSpPr>
        <p:spPr>
          <a:xfrm>
            <a:off x="4698395" y="3395181"/>
            <a:ext cx="3831281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étiquetage non conforme: manque d’indication du chocolat dans la composition du sable carré du fournisseur </a:t>
            </a:r>
            <a:r>
              <a:rPr lang="fr-FR" sz="1600" b="1" dirty="0" err="1">
                <a:solidFill>
                  <a:srgbClr val="0070C0"/>
                </a:solidFill>
              </a:rPr>
              <a:t>E</a:t>
            </a:r>
            <a:r>
              <a:rPr lang="fr-FR" sz="1600" b="1" dirty="0" err="1" smtClean="0">
                <a:solidFill>
                  <a:srgbClr val="0070C0"/>
                </a:solidFill>
              </a:rPr>
              <a:t>ssaada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18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5906" y="1998430"/>
            <a:ext cx="5261297" cy="3945973"/>
          </a:xfrm>
        </p:spPr>
      </p:pic>
      <p:sp>
        <p:nvSpPr>
          <p:cNvPr id="4" name="ZoneTexte 3"/>
          <p:cNvSpPr txBox="1"/>
          <p:nvPr/>
        </p:nvSpPr>
        <p:spPr>
          <a:xfrm>
            <a:off x="4698395" y="3395181"/>
            <a:ext cx="3831281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</a:t>
            </a:r>
            <a:r>
              <a:rPr lang="fr-FR" sz="1600" b="1" dirty="0">
                <a:solidFill>
                  <a:srgbClr val="0070C0"/>
                </a:solidFill>
              </a:rPr>
              <a:t>cuisson</a:t>
            </a:r>
            <a:r>
              <a:rPr lang="fr-FR" sz="1600" b="1" dirty="0" smtClean="0">
                <a:solidFill>
                  <a:srgbClr val="0070C0"/>
                </a:solidFill>
              </a:rPr>
              <a:t>: entreposage </a:t>
            </a:r>
            <a:r>
              <a:rPr lang="fr-FR" sz="1600" b="1" dirty="0">
                <a:solidFill>
                  <a:srgbClr val="0070C0"/>
                </a:solidFill>
              </a:rPr>
              <a:t>des </a:t>
            </a:r>
            <a:r>
              <a:rPr lang="fr-FR" sz="1600" b="1" dirty="0" err="1">
                <a:solidFill>
                  <a:srgbClr val="0070C0"/>
                </a:solidFill>
              </a:rPr>
              <a:t>gateaux</a:t>
            </a:r>
            <a:r>
              <a:rPr lang="fr-FR" sz="1600" b="1" dirty="0">
                <a:solidFill>
                  <a:srgbClr val="0070C0"/>
                </a:solidFill>
              </a:rPr>
              <a:t> secs dans leurs cartons dans le </a:t>
            </a:r>
            <a:r>
              <a:rPr lang="fr-FR" sz="1600" b="1" dirty="0" smtClean="0">
                <a:solidFill>
                  <a:srgbClr val="0070C0"/>
                </a:solidFill>
              </a:rPr>
              <a:t>labo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52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6905" y="2007431"/>
            <a:ext cx="5333305" cy="3999979"/>
          </a:xfrm>
        </p:spPr>
      </p:pic>
      <p:sp>
        <p:nvSpPr>
          <p:cNvPr id="4" name="ZoneTexte 3"/>
          <p:cNvSpPr txBox="1"/>
          <p:nvPr/>
        </p:nvSpPr>
        <p:spPr>
          <a:xfrm>
            <a:off x="4698395" y="3395181"/>
            <a:ext cx="3831281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entreposage des barquettes a même le sol</a:t>
            </a:r>
          </a:p>
        </p:txBody>
      </p:sp>
    </p:spTree>
    <p:extLst>
      <p:ext uri="{BB962C8B-B14F-4D97-AF65-F5344CB8AC3E}">
        <p14:creationId xmlns:p14="http://schemas.microsoft.com/office/powerpoint/2010/main" val="283742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13449" cy="4510087"/>
          </a:xfrm>
        </p:spPr>
      </p:pic>
      <p:sp>
        <p:nvSpPr>
          <p:cNvPr id="4" name="Ellipse 3"/>
          <p:cNvSpPr/>
          <p:nvPr/>
        </p:nvSpPr>
        <p:spPr>
          <a:xfrm>
            <a:off x="4283968" y="1988840"/>
            <a:ext cx="864096" cy="1944216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1403648" y="3068960"/>
            <a:ext cx="1008112" cy="72008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593948" y="5770810"/>
            <a:ext cx="7920880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Poissonnerie : </a:t>
            </a:r>
            <a:r>
              <a:rPr lang="fr-FR" sz="1600" b="1" dirty="0" smtClean="0">
                <a:solidFill>
                  <a:srgbClr val="0070C0"/>
                </a:solidFill>
              </a:rPr>
              <a:t>une quantité de 10 kg de chevrettes panées congelés a été emballée entre le 02/09/2020 et le  01/11/2020 alors que la DLC </a:t>
            </a:r>
            <a:r>
              <a:rPr lang="fr-FR" sz="1600" b="1" dirty="0" smtClean="0">
                <a:solidFill>
                  <a:srgbClr val="0070C0"/>
                </a:solidFill>
              </a:rPr>
              <a:t>indiquée sur l’étiquette fournisseur </a:t>
            </a:r>
            <a:r>
              <a:rPr lang="fr-FR" sz="1600" b="1" dirty="0" smtClean="0">
                <a:solidFill>
                  <a:srgbClr val="0070C0"/>
                </a:solidFill>
              </a:rPr>
              <a:t>est le 03/11/2020, hors les produits congelés doivent être emballés au maximum DLC fournisseurs-3 mois,</a:t>
            </a:r>
          </a:p>
        </p:txBody>
      </p:sp>
      <p:sp>
        <p:nvSpPr>
          <p:cNvPr id="7" name="Ellipse 6"/>
          <p:cNvSpPr/>
          <p:nvPr/>
        </p:nvSpPr>
        <p:spPr>
          <a:xfrm>
            <a:off x="5652120" y="3284984"/>
            <a:ext cx="1008112" cy="72008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320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340768"/>
            <a:ext cx="6013449" cy="4510087"/>
          </a:xfrm>
        </p:spPr>
      </p:pic>
      <p:sp>
        <p:nvSpPr>
          <p:cNvPr id="3" name="ZoneTexte 2"/>
          <p:cNvSpPr txBox="1"/>
          <p:nvPr/>
        </p:nvSpPr>
        <p:spPr>
          <a:xfrm>
            <a:off x="593948" y="5770810"/>
            <a:ext cx="792088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Poissonnerie : </a:t>
            </a:r>
            <a:r>
              <a:rPr lang="fr-FR" sz="1600" b="1" dirty="0" smtClean="0">
                <a:solidFill>
                  <a:srgbClr val="0070C0"/>
                </a:solidFill>
              </a:rPr>
              <a:t>pour les chevrettes panées emballées le 01/11/2020 la DLC carrefour 30/01/2021 &gt; DLC du fournisseur 03/11/2020</a:t>
            </a:r>
          </a:p>
        </p:txBody>
      </p:sp>
    </p:spTree>
    <p:extLst>
      <p:ext uri="{BB962C8B-B14F-4D97-AF65-F5344CB8AC3E}">
        <p14:creationId xmlns:p14="http://schemas.microsoft.com/office/powerpoint/2010/main" val="174920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1703" y="1860624"/>
            <a:ext cx="4734916" cy="3551187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268759"/>
            <a:ext cx="4401245" cy="330093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35224" y="6027003"/>
            <a:ext cx="792088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température affichée au niveau de la vitrine réfrigérée est 9,7°C et celle vérifiée 11°C</a:t>
            </a:r>
          </a:p>
        </p:txBody>
      </p:sp>
    </p:spTree>
    <p:extLst>
      <p:ext uri="{BB962C8B-B14F-4D97-AF65-F5344CB8AC3E}">
        <p14:creationId xmlns:p14="http://schemas.microsoft.com/office/powerpoint/2010/main" val="20358127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16975</TotalTime>
  <Words>290</Words>
  <Application>Microsoft Office PowerPoint</Application>
  <PresentationFormat>Affichage à l'écran (4:3)</PresentationFormat>
  <Paragraphs>20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Hend Kammoun</cp:lastModifiedBy>
  <cp:revision>434</cp:revision>
  <cp:lastPrinted>2016-02-08T19:41:58Z</cp:lastPrinted>
  <dcterms:created xsi:type="dcterms:W3CDTF">2014-03-07T09:21:22Z</dcterms:created>
  <dcterms:modified xsi:type="dcterms:W3CDTF">2020-12-09T22:36:15Z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665953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