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68" r:id="rId2"/>
    <p:sldId id="356" r:id="rId3"/>
    <p:sldId id="371" r:id="rId4"/>
    <p:sldId id="378" r:id="rId5"/>
    <p:sldId id="384" r:id="rId6"/>
    <p:sldId id="379" r:id="rId7"/>
    <p:sldId id="358" r:id="rId8"/>
    <p:sldId id="363" r:id="rId9"/>
    <p:sldId id="391" r:id="rId10"/>
    <p:sldId id="369" r:id="rId11"/>
    <p:sldId id="373" r:id="rId12"/>
    <p:sldId id="376" r:id="rId13"/>
    <p:sldId id="357" r:id="rId14"/>
    <p:sldId id="382" r:id="rId15"/>
    <p:sldId id="385" r:id="rId16"/>
    <p:sldId id="383" r:id="rId17"/>
    <p:sldId id="390" r:id="rId18"/>
    <p:sldId id="386" r:id="rId19"/>
    <p:sldId id="389" r:id="rId2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>
        <p:scale>
          <a:sx n="68" d="100"/>
          <a:sy n="68" d="100"/>
        </p:scale>
        <p:origin x="144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21/06/2020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21/06/2020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Hammam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media/image2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2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3" Target="../media/image25.jpeg" Type="http://schemas.openxmlformats.org/officeDocument/2006/relationships/image"/><Relationship Id="rId2" Target="../media/image2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2" Target="../media/image2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7.xml.rels><?xml version="1.0" encoding="UTF-8" standalone="yes" ?><Relationships xmlns="http://schemas.openxmlformats.org/package/2006/relationships"><Relationship Id="rId2" Target="../media/image2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8.xml.rels><?xml version="1.0" encoding="UTF-8" standalone="yes" ?><Relationships xmlns="http://schemas.openxmlformats.org/package/2006/relationships"><Relationship Id="rId2" Target="../media/image2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9.xml.rels><?xml version="1.0" encoding="UTF-8" standalone="yes" ?><Relationships xmlns="http://schemas.openxmlformats.org/package/2006/relationships"><Relationship Id="rId3" Target="../media/image30.jpeg" Type="http://schemas.openxmlformats.org/officeDocument/2006/relationships/image"/><Relationship Id="rId2" Target="../media/image2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Hammem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2345" y="5492677"/>
            <a:ext cx="2423551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17 juin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00169" y="5490151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32552" y="6093296"/>
            <a:ext cx="81602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Fromage: </a:t>
            </a:r>
            <a:r>
              <a:rPr lang="fr-FR" altLang="fr-FR" b="1" dirty="0" smtClean="0">
                <a:solidFill>
                  <a:srgbClr val="0070C0"/>
                </a:solidFill>
              </a:rPr>
              <a:t>Présence de signe de dégradation microbiologique sur les cubes de fromage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Masdam</a:t>
            </a:r>
            <a:r>
              <a:rPr lang="fr-FR" altLang="fr-FR" b="1" dirty="0" smtClean="0">
                <a:solidFill>
                  <a:srgbClr val="0070C0"/>
                </a:solidFill>
              </a:rPr>
              <a:t> LS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5-1.fna.fbcdn.net/v/t1.15752-9/105369309_746803519426554_9035278207983252378_n.jpg?_nc_cat=107&amp;_nc_sid=b96e70&amp;_nc_ohc=PpLDheb6-9QAX9Gz7sn&amp;_nc_ht=scontent.ftun5-1.fna&amp;oh=fe87a475b5dc672acc562b0e33808e5c&amp;oe=5F1657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02113" y="-641089"/>
            <a:ext cx="4920808" cy="8259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48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5877272"/>
            <a:ext cx="7776864" cy="877163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altLang="fr-FR" b="1" dirty="0" lang="fr-FR" smtClean="0" sz="1700">
                <a:solidFill>
                  <a:srgbClr val="0070C0"/>
                </a:solidFill>
              </a:rPr>
              <a:t>Traiteur: Agglomération </a:t>
            </a:r>
            <a:r>
              <a:rPr altLang="fr-FR" b="1" dirty="0" lang="fr-FR" sz="1700">
                <a:solidFill>
                  <a:srgbClr val="0070C0"/>
                </a:solidFill>
              </a:rPr>
              <a:t>de résidus de graisse sur le panier de la </a:t>
            </a:r>
            <a:r>
              <a:rPr altLang="fr-FR" b="1" dirty="0" lang="fr-FR" smtClean="0" sz="1700">
                <a:solidFill>
                  <a:srgbClr val="0070C0"/>
                </a:solidFill>
              </a:rPr>
              <a:t>friteuse</a:t>
            </a:r>
          </a:p>
          <a:p>
            <a:r>
              <a:rPr altLang="fr-FR" b="1" dirty="0" lang="fr-FR" sz="1700">
                <a:solidFill>
                  <a:srgbClr val="0070C0"/>
                </a:solidFill>
              </a:rPr>
              <a:t>Etat de propreté et de rangement insatisfaisant de l'armoire de l'emballage. </a:t>
            </a:r>
            <a:endParaRPr altLang="fr-FR" b="1" dirty="0" lang="fr-FR" smtClean="0" sz="17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114549"/>
            <a:ext cx="3503240" cy="454669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b="61"/>
          <a:stretch/>
        </p:blipFill>
        <p:spPr>
          <a:xfrm>
            <a:off x="4273624" y="1086947"/>
            <a:ext cx="4114800" cy="457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38369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Non disponibilité des grilles de la hotte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776"/>
            <a:ext cx="7416824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62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les couvercles du meuble d’exposition à température ambiante sont mal fixés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807" y="1352550"/>
            <a:ext cx="4423197" cy="459673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1352550"/>
            <a:ext cx="4032448" cy="4596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97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altLang="fr-FR" b="1" dirty="0" lang="fr-FR" smtClean="0">
                <a:solidFill>
                  <a:srgbClr val="0070C0"/>
                </a:solidFill>
              </a:rPr>
              <a:t>Boucherie: Les températures du labo enregistrées dans les fiches de suivi ne sont pas correctes</a:t>
            </a:r>
            <a:endParaRPr altLang="fr-FR" b="1" dirty="0" lang="fr-FR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683568" y="1196752"/>
            <a:ext cx="7704856" cy="4608512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 rot="5400000">
            <a:off x="1959038" y="2225538"/>
            <a:ext cx="3137692" cy="136815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05798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8958" y="5555891"/>
            <a:ext cx="8676456" cy="1138773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altLang="fr-FR" b="1" dirty="0" lang="fr-FR" smtClean="0" sz="1700">
                <a:solidFill>
                  <a:srgbClr val="0070C0"/>
                </a:solidFill>
              </a:rPr>
              <a:t>Pâtisserie: L’étiquette du fournisseur recommande la conservation à l’abri de l’humidité, hors le stockage du pain est réalisé dans la CF. Présence de microgouttelettes sur l’emballage du produit.</a:t>
            </a:r>
          </a:p>
          <a:p>
            <a:r>
              <a:rPr altLang="fr-FR" b="1" dirty="0" lang="fr-FR" smtClean="0" sz="1700">
                <a:solidFill>
                  <a:srgbClr val="0070C0"/>
                </a:solidFill>
              </a:rPr>
              <a:t>T° meuble froid: 10,5°C&gt; 6°C</a:t>
            </a:r>
            <a:endParaRPr altLang="fr-FR" b="1" dirty="0" lang="fr-FR" smtClean="0" sz="170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rcRect b="68"/>
          <a:stretch/>
        </p:blipFill>
        <p:spPr>
          <a:xfrm>
            <a:off x="126086" y="917104"/>
            <a:ext cx="4379132" cy="4536504"/>
          </a:xfrm>
          <a:prstGeom prst="rect">
            <a:avLst/>
          </a:prstGeom>
        </p:spPr>
      </p:pic>
      <p:cxnSp>
        <p:nvCxnSpPr>
          <p:cNvPr id="8" name="Connecteur droit avec flèche 7"/>
          <p:cNvCxnSpPr/>
          <p:nvPr/>
        </p:nvCxnSpPr>
        <p:spPr>
          <a:xfrm>
            <a:off x="683568" y="2156749"/>
            <a:ext cx="1512168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7186" y="1089122"/>
            <a:ext cx="4032448" cy="4364486"/>
          </a:xfrm>
          <a:prstGeom prst="rect">
            <a:avLst/>
          </a:prstGeom>
        </p:spPr>
      </p:pic>
      <p:sp>
        <p:nvSpPr>
          <p:cNvPr id="10" name="Ellipse 9"/>
          <p:cNvSpPr/>
          <p:nvPr/>
        </p:nvSpPr>
        <p:spPr>
          <a:xfrm>
            <a:off x="791580" y="4581128"/>
            <a:ext cx="2808312" cy="43204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5292080" y="1412776"/>
            <a:ext cx="2808312" cy="43204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2004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Condiments: Exposition des boules de harissa à coté des salades de fruits. Cette pratique n’est pas validée par le service qualité.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408" y="1340768"/>
            <a:ext cx="7704856" cy="4452714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1331640" y="1556792"/>
            <a:ext cx="1656184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76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805264"/>
            <a:ext cx="756084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FLEG: Exposition des bananes et ananas sur une moustiquaire en plastique dont l’aptitude au contacte avec les aliment n’est pas validée.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84784"/>
            <a:ext cx="7488832" cy="402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7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80" y="6021288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FLEG: Stockage des cartons de tomates dans la chambre froide PLS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825" y="1352550"/>
            <a:ext cx="7372350" cy="445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89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733256"/>
            <a:ext cx="756084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altLang="fr-FR" b="1" dirty="0" lang="fr-FR" smtClean="0">
                <a:solidFill>
                  <a:srgbClr val="0070C0"/>
                </a:solidFill>
              </a:rPr>
              <a:t>Vestiaires femmes: Un manteau avec miette de pain est jeté par terre.</a:t>
            </a:r>
          </a:p>
          <a:p>
            <a:r>
              <a:rPr altLang="fr-FR" b="1" dirty="0" lang="fr-FR" smtClean="0">
                <a:solidFill>
                  <a:srgbClr val="0070C0"/>
                </a:solidFill>
              </a:rPr>
              <a:t>Un sac à pain est accroché au porte-manteau</a:t>
            </a:r>
            <a:endParaRPr altLang="fr-FR" b="1" dirty="0" lang="fr-FR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493204" y="1196752"/>
            <a:ext cx="4114800" cy="433424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4669160" y="1199242"/>
            <a:ext cx="4079304" cy="4365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21176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3354" y="5805264"/>
            <a:ext cx="7685069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Manque de glaçage sur étal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Décoration de l’étal par légumes avec absence de preuve de leur décontamination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878" y="1340768"/>
            <a:ext cx="7675545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11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DEIV placés en dessus de l’étal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Présence de mouches sur les produits exposés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48" y="1076278"/>
            <a:ext cx="4838303" cy="465697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1076278"/>
            <a:ext cx="3848808" cy="4656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79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11560" y="5805264"/>
            <a:ext cx="7888911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Utilisation d’un seau non identifié pour le ravitaillement en glace.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Colmatage du siphon en face de la C F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216" y="1124744"/>
            <a:ext cx="4114800" cy="45365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6016" y="1124744"/>
            <a:ext cx="4248471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41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altLang="fr-FR" b="1" dirty="0" lang="fr-FR" smtClean="0">
                <a:solidFill>
                  <a:srgbClr val="0070C0"/>
                </a:solidFill>
              </a:rPr>
              <a:t>Poissonnerie: Dénomination erronée du seiche congelé (indication de calamar)</a:t>
            </a:r>
            <a:endParaRPr altLang="fr-FR" b="1" dirty="0" lang="fr-FR" smtClean="0">
              <a:solidFill>
                <a:srgbClr val="0070C0"/>
              </a:solidFill>
            </a:endParaRPr>
          </a:p>
        </p:txBody>
      </p:sp>
      <p:pic>
        <p:nvPicPr>
          <p:cNvPr descr="https://scontent.ftun5-1.fna.fbcdn.net/v/t1.15752-9/104873574_886301705187516_1146305829405842584_n.jpg?_nc_cat=109&amp;_nc_sid=b96e70&amp;_nc_ohc=jZHpg5ZIhhUAX9EaNfi&amp;_nc_ht=scontent.ftun5-1.fna&amp;oh=8227b64f054cb572301b197bc7c9645c&amp;oe=5F14364D" id="4098" name="Picture 2"/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611560" y="1196752"/>
            <a:ext cx="8064896" cy="4708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lipse 2"/>
          <p:cNvSpPr/>
          <p:nvPr/>
        </p:nvSpPr>
        <p:spPr>
          <a:xfrm>
            <a:off x="4674060" y="4149080"/>
            <a:ext cx="2922276" cy="57606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05865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517232"/>
            <a:ext cx="7632848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Oxydation du revêtement de la gaine de fabrique de glace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Double indication de certains produits stockés dans la chambre froide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124744"/>
            <a:ext cx="3902199" cy="41529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5623" y="1124744"/>
            <a:ext cx="4068453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41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altLang="fr-FR" b="1" dirty="0" lang="fr-FR" smtClean="0">
                <a:solidFill>
                  <a:srgbClr val="0070C0"/>
                </a:solidFill>
              </a:rPr>
              <a:t>Fromage/ volaille trad.: Les morceaux de fromage et un sac de volaille sont jetés à la poubelle</a:t>
            </a:r>
            <a:endParaRPr altLang="fr-FR" b="1" dirty="0" lang="fr-FR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04" y="1400912"/>
            <a:ext cx="4114800" cy="447636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4716016" y="1400912"/>
            <a:ext cx="3863280" cy="447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133893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Fromage: Balance souillée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Fuite d’eau à la plonge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3" y="1352550"/>
            <a:ext cx="3744417" cy="452472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757" y="1352550"/>
            <a:ext cx="4334247" cy="4524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4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Fromage: T° prélevée 13,4°C &gt; 6°C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424" y="1340768"/>
            <a:ext cx="6686920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43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19053</TotalTime>
  <Words>338</Words>
  <Application>Microsoft Office PowerPoint</Application>
  <PresentationFormat>Affichage à l'écran (4:3)</PresentationFormat>
  <Paragraphs>30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398</cp:revision>
  <cp:lastPrinted>2016-02-08T19:41:58Z</cp:lastPrinted>
  <dcterms:created xsi:type="dcterms:W3CDTF">2014-03-07T09:21:22Z</dcterms:created>
  <dcterms:modified xsi:type="dcterms:W3CDTF">2020-06-21T17:13:10Z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929496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