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269" r:id="rId3"/>
    <p:sldId id="270" r:id="rId4"/>
    <p:sldId id="271" r:id="rId5"/>
    <p:sldId id="272" r:id="rId6"/>
    <p:sldId id="274" r:id="rId7"/>
    <p:sldId id="275" r:id="rId8"/>
    <p:sldId id="276" r:id="rId9"/>
    <p:sldId id="277" r:id="rId10"/>
    <p:sldId id="283" r:id="rId11"/>
    <p:sldId id="278" r:id="rId12"/>
    <p:sldId id="281" r:id="rId13"/>
    <p:sldId id="282" r:id="rId14"/>
    <p:sldId id="279" r:id="rId15"/>
    <p:sldId id="280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434" autoAdjust="0"/>
  </p:normalViewPr>
  <p:slideViewPr>
    <p:cSldViewPr>
      <p:cViewPr varScale="1">
        <p:scale>
          <a:sx n="74" d="100"/>
          <a:sy n="74" d="100"/>
        </p:scale>
        <p:origin x="12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19/04/2020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19/04/2020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Ras Jebal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2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27.jpeg" Type="http://schemas.openxmlformats.org/officeDocument/2006/relationships/image"/><Relationship Id="rId2" Target="../media/image2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2" Target="../media/image2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11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Ras Jebal</a:t>
            </a:r>
          </a:p>
        </p:txBody>
      </p:sp>
      <p:sp>
        <p:nvSpPr>
          <p:cNvPr id="5" name="Rectangle 4"/>
          <p:cNvSpPr/>
          <p:nvPr/>
        </p:nvSpPr>
        <p:spPr>
          <a:xfrm>
            <a:off x="4139952" y="5557658"/>
            <a:ext cx="417646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 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5557658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02/03/2020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35594" y="6093296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</a:t>
            </a:r>
            <a:r>
              <a:rPr lang="fr-FR" sz="1600" b="1" dirty="0" smtClean="0">
                <a:solidFill>
                  <a:srgbClr val="0070C0"/>
                </a:solidFill>
              </a:rPr>
              <a:t>Stockage des viennoiseries et crèmes glacées dans un chariot dans la chambre froide (-).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7" y="1196752"/>
            <a:ext cx="7072911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15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659363" y="5877272"/>
            <a:ext cx="7678363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Ecaillement du revêtement du sol de la chambre froide négative.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</a:t>
            </a:r>
            <a:r>
              <a:rPr lang="fr-FR" sz="1600" b="1" dirty="0" smtClean="0">
                <a:solidFill>
                  <a:srgbClr val="0070C0"/>
                </a:solidFill>
              </a:rPr>
              <a:t>plafond de la même chambre manque d’étanchéité et accumule de la givre.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672408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8545" y="1340768"/>
            <a:ext cx="439393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36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755576" y="5805264"/>
            <a:ext cx="728893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Entreposage des </a:t>
            </a:r>
            <a:r>
              <a:rPr lang="fr-FR" sz="1600" b="1" dirty="0" smtClean="0">
                <a:solidFill>
                  <a:srgbClr val="0070C0"/>
                </a:solidFill>
              </a:rPr>
              <a:t>paquets de </a:t>
            </a:r>
            <a:r>
              <a:rPr lang="fr-FR" sz="1600" b="1" dirty="0" smtClean="0">
                <a:solidFill>
                  <a:srgbClr val="0070C0"/>
                </a:solidFill>
              </a:rPr>
              <a:t>cake </a:t>
            </a:r>
            <a:r>
              <a:rPr lang="fr-FR" sz="1600" b="1" dirty="0" smtClean="0">
                <a:solidFill>
                  <a:srgbClr val="0070C0"/>
                </a:solidFill>
              </a:rPr>
              <a:t>à proximité de la chambre froide; zone humide. Egouttage du condensat à travers </a:t>
            </a:r>
            <a:r>
              <a:rPr lang="fr-FR" sz="1600" b="1" dirty="0" smtClean="0">
                <a:solidFill>
                  <a:srgbClr val="0070C0"/>
                </a:solidFill>
              </a:rPr>
              <a:t>la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conduite d’évacuation </a:t>
            </a:r>
            <a:r>
              <a:rPr lang="fr-FR" sz="1600" b="1" dirty="0" smtClean="0">
                <a:solidFill>
                  <a:srgbClr val="0070C0"/>
                </a:solidFill>
              </a:rPr>
              <a:t>dans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la zone de stockage.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34481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1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683568" y="6093296"/>
            <a:ext cx="7753305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givre aux meubles surgelés (viandes &amp; crèmes glacées)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340768"/>
            <a:ext cx="4392489" cy="437110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7" y="1356298"/>
            <a:ext cx="3816424" cy="435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3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flipV="1" rot="10800000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Réception: Présence de crevasses au sol de la zone de réception.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La porte du quai de réception manque d’étanchéité.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5" y="1340768"/>
            <a:ext cx="3672408" cy="43924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/>
          <a:stretch/>
        </p:blipFill>
        <p:spPr>
          <a:xfrm>
            <a:off x="4427985" y="1268760"/>
            <a:ext cx="417646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52664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Gestion déchet: Absence de local déchet. La benne à ordure est maintenue dans la zone d’entrée de marchandise.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84784"/>
            <a:ext cx="7504959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7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Protection partielle du meuble d’exposition à température ambiante.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1340768"/>
            <a:ext cx="7576967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8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Ecaillement du revêtement de la hotte.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Eclairage non </a:t>
            </a:r>
            <a:r>
              <a:rPr lang="fr-FR" sz="1600" b="1" dirty="0" smtClean="0">
                <a:solidFill>
                  <a:srgbClr val="0070C0"/>
                </a:solidFill>
              </a:rPr>
              <a:t>fonctionnel au laboratoire.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3528392" cy="4131990"/>
          </a:xfrm>
          <a:prstGeom prst="rect">
            <a:avLst/>
          </a:prstGeom>
        </p:spPr>
      </p:pic>
      <p:pic>
        <p:nvPicPr>
          <p:cNvPr id="1026" name="Picture 2" descr="https://scontent.ftun2-1.fna.fbcdn.net/v/t1.15752-9/88166237_250159665984895_5490311425245052928_n.jpg?_nc_cat=104&amp;_nc_sid=b96e70&amp;_nc_ohc=vTnWA_P-e70AX9-0vn3&amp;_nc_ht=scontent.ftun2-1.fna&amp;oh=6e9a69f6fbe3172881330237b2050b52&amp;oe=5E9322AC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447093"/>
            <a:ext cx="4032448" cy="409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8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899592" y="5805264"/>
            <a:ext cx="728893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Oxydation du revêtement du plafond de la chambre froide.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Les tableaux de suivi des températures ambiantes des dispositifs frigorifiques ne sont pas remplis au mois de février 2020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56995"/>
            <a:ext cx="2808311" cy="42071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655" y="1373222"/>
            <a:ext cx="5125095" cy="4174718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3779912" y="4725144"/>
            <a:ext cx="720080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33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24009" y="5898177"/>
            <a:ext cx="7288935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Présence de souillures sur les plateaux d’exposition des fromages.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du meuble d’exposition des </a:t>
            </a:r>
            <a:r>
              <a:rPr lang="fr-FR" sz="1600" b="1" dirty="0" smtClean="0">
                <a:solidFill>
                  <a:srgbClr val="0070C0"/>
                </a:solidFill>
              </a:rPr>
              <a:t>fromages râpés.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313380"/>
            <a:ext cx="3657600" cy="23042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619199" y="2898076"/>
            <a:ext cx="1930354" cy="3657600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187624" y="1346411"/>
            <a:ext cx="110872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1475656" y="3861048"/>
            <a:ext cx="110872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8476" y="1291951"/>
            <a:ext cx="3744416" cy="4373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06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755575" y="5877272"/>
            <a:ext cx="770485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Ecaillement des éléments du trancheur.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Accumulation des fromages casse ‘ayant des dates de retrait multiples’ au niveau de la chambre froide.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709" y="1340768"/>
            <a:ext cx="4248472" cy="43924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6067" y="1340768"/>
            <a:ext cx="4276413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68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L’afficheur du </a:t>
            </a:r>
            <a:r>
              <a:rPr lang="fr-FR" sz="1600" b="1" dirty="0" smtClean="0">
                <a:solidFill>
                  <a:srgbClr val="0070C0"/>
                </a:solidFill>
              </a:rPr>
              <a:t>meuble </a:t>
            </a:r>
            <a:r>
              <a:rPr lang="fr-FR" sz="1600" b="1" dirty="0" smtClean="0">
                <a:solidFill>
                  <a:srgbClr val="0070C0"/>
                </a:solidFill>
              </a:rPr>
              <a:t>froid est en panne.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séparation entre les meubles FLEG et volaille LS n’est pas correcte.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268760"/>
            <a:ext cx="3528392" cy="46805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286070"/>
            <a:ext cx="4680520" cy="4663210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4644008" y="1988840"/>
            <a:ext cx="1080120" cy="2016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Ecaillement du revêtement du sol.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hotte n’est pas </a:t>
            </a:r>
            <a:r>
              <a:rPr lang="fr-FR" sz="1600" b="1" dirty="0" smtClean="0">
                <a:solidFill>
                  <a:srgbClr val="0070C0"/>
                </a:solidFill>
              </a:rPr>
              <a:t>attachée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au four.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3672408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1" y="1412776"/>
            <a:ext cx="4176465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3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rot="10800000" flipV="1">
            <a:off x="971600" y="6114202"/>
            <a:ext cx="728893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Oxydation et souillure </a:t>
            </a:r>
            <a:r>
              <a:rPr lang="fr-FR" sz="1600" b="1" dirty="0" smtClean="0">
                <a:solidFill>
                  <a:srgbClr val="0070C0"/>
                </a:solidFill>
              </a:rPr>
              <a:t>au </a:t>
            </a:r>
            <a:r>
              <a:rPr lang="fr-FR" sz="1600" b="1" dirty="0" smtClean="0">
                <a:solidFill>
                  <a:srgbClr val="0070C0"/>
                </a:solidFill>
              </a:rPr>
              <a:t>four.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crevasses au revêtement mural du laboratoire.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340768"/>
            <a:ext cx="3096344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9912" y="1285850"/>
            <a:ext cx="4752528" cy="4663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60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44972</TotalTime>
  <Words>302</Words>
  <Application>Microsoft Office PowerPoint</Application>
  <PresentationFormat>Affichage à l'écran (4:3)</PresentationFormat>
  <Paragraphs>27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758</cp:revision>
  <cp:lastPrinted>2016-02-08T19:41:58Z</cp:lastPrinted>
  <dcterms:created xsi:type="dcterms:W3CDTF">2014-03-07T09:21:22Z</dcterms:created>
  <dcterms:modified xsi:type="dcterms:W3CDTF">2020-04-19T21:04:46Z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679716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