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68" r:id="rId2"/>
    <p:sldId id="403" r:id="rId3"/>
    <p:sldId id="390" r:id="rId4"/>
    <p:sldId id="391" r:id="rId5"/>
    <p:sldId id="393" r:id="rId6"/>
    <p:sldId id="394" r:id="rId7"/>
    <p:sldId id="396" r:id="rId8"/>
    <p:sldId id="397" r:id="rId9"/>
    <p:sldId id="398" r:id="rId10"/>
    <p:sldId id="400" r:id="rId11"/>
    <p:sldId id="402" r:id="rId12"/>
    <p:sldId id="404" r:id="rId13"/>
    <p:sldId id="384" r:id="rId14"/>
    <p:sldId id="405" r:id="rId15"/>
    <p:sldId id="408" r:id="rId16"/>
    <p:sldId id="406" r:id="rId17"/>
    <p:sldId id="407" r:id="rId18"/>
    <p:sldId id="409" r:id="rId19"/>
    <p:sldId id="410" r:id="rId20"/>
    <p:sldId id="411" r:id="rId21"/>
    <p:sldId id="412" r:id="rId22"/>
    <p:sldId id="413" r:id="rId23"/>
    <p:sldId id="414" r:id="rId24"/>
    <p:sldId id="416" r:id="rId25"/>
    <p:sldId id="415" r:id="rId26"/>
    <p:sldId id="417" r:id="rId27"/>
    <p:sldId id="418" r:id="rId28"/>
    <p:sldId id="420" r:id="rId29"/>
    <p:sldId id="421" r:id="rId30"/>
    <p:sldId id="422" r:id="rId31"/>
    <p:sldId id="424" r:id="rId32"/>
    <p:sldId id="426" r:id="rId33"/>
    <p:sldId id="423" r:id="rId34"/>
    <p:sldId id="425" r:id="rId35"/>
    <p:sldId id="427" r:id="rId36"/>
    <p:sldId id="428" r:id="rId37"/>
    <p:sldId id="429" r:id="rId38"/>
    <p:sldId id="431" r:id="rId39"/>
    <p:sldId id="430" r:id="rId40"/>
    <p:sldId id="432" r:id="rId41"/>
    <p:sldId id="433" r:id="rId4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 La </a:t>
            </a:r>
            <a:r>
              <a:rPr lang="fr-FR" altLang="fr-FR" kern="0" dirty="0" err="1" smtClean="0"/>
              <a:t>Marsa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5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6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6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66.jpeg" Type="http://schemas.openxmlformats.org/officeDocument/2006/relationships/image"/><Relationship Id="rId2" Target="../media/image6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99592" y="1988840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5618394"/>
            <a:ext cx="2589170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29 décembre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9263" y="4869160"/>
            <a:ext cx="3672408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KAMMOUN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Mr. </a:t>
            </a:r>
            <a:r>
              <a:rPr lang="fr-FR" sz="2000" b="1" dirty="0" err="1" smtClean="0">
                <a:solidFill>
                  <a:srgbClr val="000000"/>
                </a:solidFill>
              </a:rPr>
              <a:t>Wissem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ZANNED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4" y="2083727"/>
            <a:ext cx="5405313" cy="4053985"/>
          </a:xfrm>
        </p:spPr>
      </p:pic>
      <p:sp>
        <p:nvSpPr>
          <p:cNvPr id="4" name="ZoneTexte 3"/>
          <p:cNvSpPr txBox="1"/>
          <p:nvPr/>
        </p:nvSpPr>
        <p:spPr>
          <a:xfrm>
            <a:off x="4572000" y="3464388"/>
            <a:ext cx="4082919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poubelle sans couvercle au niveau du rayon boucherie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37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15765" cy="45118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7624" y="6021288"/>
            <a:ext cx="69127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 charcuterie: l’état de propreté est non satisfaisant sous les meubles d’</a:t>
            </a:r>
            <a:r>
              <a:rPr lang="fr-FR" b="1" dirty="0" err="1" smtClean="0">
                <a:solidFill>
                  <a:srgbClr val="0070C0"/>
                </a:solidFill>
              </a:rPr>
              <a:t>expostion</a:t>
            </a:r>
            <a:r>
              <a:rPr lang="fr-FR" b="1" dirty="0" smtClean="0">
                <a:solidFill>
                  <a:srgbClr val="0070C0"/>
                </a:solidFill>
              </a:rPr>
              <a:t> des fromages</a:t>
            </a:r>
          </a:p>
        </p:txBody>
      </p:sp>
    </p:spTree>
    <p:extLst>
      <p:ext uri="{BB962C8B-B14F-4D97-AF65-F5344CB8AC3E}">
        <p14:creationId xmlns:p14="http://schemas.microsoft.com/office/powerpoint/2010/main" val="138212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1187624" y="6021288"/>
            <a:ext cx="69127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 charcuterie: étiquetage non conforme des œufs frais fermiers</a:t>
            </a:r>
          </a:p>
        </p:txBody>
      </p:sp>
    </p:spTree>
    <p:extLst>
      <p:ext uri="{BB962C8B-B14F-4D97-AF65-F5344CB8AC3E}">
        <p14:creationId xmlns:p14="http://schemas.microsoft.com/office/powerpoint/2010/main" val="202079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5930778"/>
            <a:ext cx="621669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de traces de rouille et de saletés au niveau du pétrin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268760"/>
            <a:ext cx="6144683" cy="460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7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165304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PGC: Exposition de 23 paquets de café capsule ‘</a:t>
            </a:r>
            <a:r>
              <a:rPr b="1" dirty="0" err="1" lang="fr-FR" smtClean="0">
                <a:solidFill>
                  <a:srgbClr val="0070C0"/>
                </a:solidFill>
              </a:rPr>
              <a:t>Granell</a:t>
            </a:r>
            <a:r>
              <a:rPr b="1" dirty="0" lang="fr-FR" smtClean="0">
                <a:solidFill>
                  <a:srgbClr val="0070C0"/>
                </a:solidFill>
              </a:rPr>
              <a:t>’ ayant une date d’expiration 12/2020.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/>
          <a:stretch/>
        </p:blipFill>
        <p:spPr>
          <a:xfrm>
            <a:off x="755576" y="2564904"/>
            <a:ext cx="3960440" cy="24482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12" y="1340768"/>
            <a:ext cx="3523320" cy="46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1212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165304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Etat de propreté insatisfaisant des supports d’exposition des boissons énergétiques.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41" y="1556792"/>
            <a:ext cx="3139317" cy="41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165304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PLS: Présence excessive de givre au niveau des meubles d’exposition des glaces.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342324" cy="44564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"/>
          <a:stretch/>
        </p:blipFill>
        <p:spPr>
          <a:xfrm>
            <a:off x="4422684" y="1821472"/>
            <a:ext cx="4001120" cy="37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80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865305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Egouttage du condensat au niveau du meuble d’exposition des yaourts. Etat de propreté insatisfaisant des palettes en plastique présentes au niveau de la chambre froide.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7" y="1196753"/>
            <a:ext cx="3361302" cy="44817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165304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Olives: Les louches sont en nombre insuffisant.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4353220" cy="32649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51" y="2973225"/>
            <a:ext cx="3581481" cy="26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934670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Olives: L’étiquetage des produits du fournisseur ‘</a:t>
            </a:r>
            <a:r>
              <a:rPr lang="fr-FR" b="1" dirty="0" err="1" smtClean="0">
                <a:solidFill>
                  <a:srgbClr val="0070C0"/>
                </a:solidFill>
              </a:rPr>
              <a:t>Mediterra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food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company</a:t>
            </a:r>
            <a:r>
              <a:rPr lang="fr-FR" b="1" dirty="0" smtClean="0">
                <a:solidFill>
                  <a:srgbClr val="0070C0"/>
                </a:solidFill>
              </a:rPr>
              <a:t>’ n’est pas en langue arabe. (exemple: olives à la provençale).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0041" y="804131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13449" cy="4510087"/>
          </a:xfrm>
        </p:spPr>
      </p:pic>
      <p:sp>
        <p:nvSpPr>
          <p:cNvPr id="9" name="ZoneTexte 8"/>
          <p:cNvSpPr txBox="1"/>
          <p:nvPr/>
        </p:nvSpPr>
        <p:spPr>
          <a:xfrm>
            <a:off x="611560" y="5657671"/>
            <a:ext cx="782733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les produits de canards (magret et cuisse) emballés sous vide par le fournisseur et ne portant aucun </a:t>
            </a:r>
            <a:r>
              <a:rPr lang="fr-FR" b="1" dirty="0">
                <a:solidFill>
                  <a:srgbClr val="0070C0"/>
                </a:solidFill>
              </a:rPr>
              <a:t>étiquetage  du fournisseur  </a:t>
            </a:r>
            <a:r>
              <a:rPr lang="fr-FR" b="1" dirty="0" smtClean="0">
                <a:solidFill>
                  <a:srgbClr val="0070C0"/>
                </a:solidFill>
              </a:rPr>
              <a:t>(non conforme par rapport à la réglementation en vigueur)</a:t>
            </a:r>
          </a:p>
        </p:txBody>
      </p:sp>
    </p:spTree>
    <p:extLst>
      <p:ext uri="{BB962C8B-B14F-4D97-AF65-F5344CB8AC3E}">
        <p14:creationId xmlns:p14="http://schemas.microsoft.com/office/powerpoint/2010/main" val="72210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4585" y="5805264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Fraiche découpe: Utilisation d’une eau de Javel parfumée pour la désinfection des fruits. Absence d’armoire UV, Les couteaux sont maintenues sur la tables de travail.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3271292" cy="43617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33" y="1268760"/>
            <a:ext cx="3253290" cy="43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214436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FLEG: La compositions de salade fruits (</a:t>
            </a:r>
            <a:r>
              <a:rPr b="1" dirty="0" err="1" lang="fr-FR" smtClean="0">
                <a:solidFill>
                  <a:srgbClr val="0070C0"/>
                </a:solidFill>
              </a:rPr>
              <a:t>Boqueria</a:t>
            </a:r>
            <a:r>
              <a:rPr b="1" dirty="0" lang="fr-FR" smtClean="0">
                <a:solidFill>
                  <a:srgbClr val="0070C0"/>
                </a:solidFill>
              </a:rPr>
              <a:t>) est erronée; les fraises ne sont pas mentionnées.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/>
          <a:stretch/>
        </p:blipFill>
        <p:spPr>
          <a:xfrm>
            <a:off x="971600" y="1137451"/>
            <a:ext cx="3240360" cy="49558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/>
          <a:stretch/>
        </p:blipFill>
        <p:spPr>
          <a:xfrm>
            <a:off x="4572000" y="1844824"/>
            <a:ext cx="410965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930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8703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Elévation des températures des crèmes et des gâteaux entreposés au laboratoire (T° &gt; 17°C)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3168352" cy="44321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412776"/>
            <a:ext cx="4427665" cy="443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94928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Elévation de la T° à cœur des gâteaux stockés dans la CF- (T° &gt; -12°C)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912768" cy="44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7" y="5805264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Présence de souillures au sol de la CF-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Stagnation de l’eau de nettoyage au crevasse  devant la CF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couvercle de l’évaporateur est démonté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412776"/>
            <a:ext cx="3672408" cy="42484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2776"/>
            <a:ext cx="38884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4543" y="5807139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Entreposage des fruits non décontaminés sur la table de travail du laboratoire.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framboises sont moisis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380"/>
            <a:ext cx="3634447" cy="43457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618" y="1340380"/>
            <a:ext cx="4032448" cy="43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94928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Pâtisserie: Les étiquettes UHD des gâteaux (ex. Russe pistache) ne mentionnent pas la liste des ingrédients des éléments décoratifs.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2509600" cy="4608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739" y="1196752"/>
            <a:ext cx="5436808" cy="26642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r="52"/>
          <a:stretch/>
        </p:blipFill>
        <p:spPr>
          <a:xfrm rot="16200000">
            <a:off x="5076056" y="2121773"/>
            <a:ext cx="1944216" cy="54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6976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0621" y="5733256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Le revêtement autour du siphon placé au niveau de la CF est détérioré; source de nuisible et de mauvaise odeur.</a:t>
            </a:r>
          </a:p>
          <a:p>
            <a:r>
              <a:rPr lang="fr-FR" b="1" dirty="0">
                <a:solidFill>
                  <a:srgbClr val="0070C0"/>
                </a:solidFill>
              </a:rPr>
              <a:t>Viennoiserie: </a:t>
            </a:r>
            <a:r>
              <a:rPr lang="fr-FR" b="1" dirty="0" smtClean="0">
                <a:solidFill>
                  <a:srgbClr val="0070C0"/>
                </a:solidFill>
              </a:rPr>
              <a:t>Présence de plusieurs carrelage abimés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58" y="1340768"/>
            <a:ext cx="3921050" cy="41764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549" y="1312329"/>
            <a:ext cx="3848156" cy="42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4690" y="5805264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Viennoiserie: Présence de piqûres de moisissures sur les grilles de l’évaporateur du laboratoire et sur les étagères de stockage de la CF.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97467"/>
            <a:ext cx="3744416" cy="42484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988" y="1375530"/>
            <a:ext cx="39214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7276" y="5805264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Plonge batterie: absence de séparation physique entre la plonge batterie et le secteur chaud. Absence de système d’aspiration à ces niveaux.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76" y="1412776"/>
            <a:ext cx="762114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352032" cy="32640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84736" y="6201373"/>
            <a:ext cx="739528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carreaux de carrelage cassés et décollés au labo boucherie et volailles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1"/>
            <a:ext cx="4224469" cy="3168352"/>
          </a:xfrm>
        </p:spPr>
      </p:pic>
    </p:spTree>
    <p:extLst>
      <p:ext uri="{BB962C8B-B14F-4D97-AF65-F5344CB8AC3E}">
        <p14:creationId xmlns:p14="http://schemas.microsoft.com/office/powerpoint/2010/main" val="796094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9739" y="5733256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Présence de poussière dans le moteur du refroidisseur démuni de cache. Cet équipement est placé à coté du tamiseur électrique.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632848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214436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Détérioration du revêtement du sol et de la porte du local.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3672408" cy="45365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18" y="1395260"/>
            <a:ext cx="3916514" cy="45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Présence de plusieurs cafards dans l’armoire électrique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63284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6490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Les bacs de pâtisseries tunisiennes ne sont pas identifiés par la date de fabrication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61" y="1340768"/>
            <a:ext cx="746685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737963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Etiquette fournisseur ‘Segni’ uniquement en langue FR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liste des ingrédients des ‘Doria’ du fournisseur ‘Mme </a:t>
            </a:r>
            <a:r>
              <a:rPr lang="fr-FR" b="1" dirty="0" err="1" smtClean="0">
                <a:solidFill>
                  <a:srgbClr val="0070C0"/>
                </a:solidFill>
              </a:rPr>
              <a:t>Fathallah</a:t>
            </a:r>
            <a:r>
              <a:rPr lang="fr-FR" b="1" dirty="0" smtClean="0">
                <a:solidFill>
                  <a:srgbClr val="0070C0"/>
                </a:solidFill>
              </a:rPr>
              <a:t>’ n’indique pas le sésame ( Allergène majeur)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15525" y="1281222"/>
            <a:ext cx="4392487" cy="42235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6752"/>
            <a:ext cx="396495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Seuls les noms des poissons seuls indiqués sans indication de la température prélevée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196752"/>
            <a:ext cx="7429500" cy="46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214436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 faux plafond de la fabrique de glace est abimé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484784"/>
            <a:ext cx="74295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3479" y="5949280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Présence de crevasses au sol de la CF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Colmatage des canalisation au stand.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3420246" cy="4658270"/>
          </a:xfrm>
          <a:prstGeom prst="rect">
            <a:avLst/>
          </a:prstGeom>
        </p:spPr>
      </p:pic>
      <p:pic>
        <p:nvPicPr>
          <p:cNvPr id="1026" name="Picture 2" descr="Aucune description disponible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71" y="1185605"/>
            <a:ext cx="4104456" cy="46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Oxydation du revêtement mural du laboratoire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Utilisation de savon liquide à la station de nettoyage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2" y="1172636"/>
            <a:ext cx="3904938" cy="4621188"/>
          </a:xfrm>
          <a:prstGeom prst="rect">
            <a:avLst/>
          </a:prstGeom>
        </p:spPr>
      </p:pic>
      <p:pic>
        <p:nvPicPr>
          <p:cNvPr id="2050" name="Picture 2" descr="Aucune description disponible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72636"/>
            <a:ext cx="3816424" cy="46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3479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Présence de souillures coincées aux coins de la grande balance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632848" cy="43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0473"/>
            <a:ext cx="4608512" cy="3456384"/>
          </a:xfrm>
        </p:spPr>
      </p:pic>
      <p:sp>
        <p:nvSpPr>
          <p:cNvPr id="5" name="ZoneTexte 4"/>
          <p:cNvSpPr txBox="1"/>
          <p:nvPr/>
        </p:nvSpPr>
        <p:spPr>
          <a:xfrm>
            <a:off x="784736" y="6201373"/>
            <a:ext cx="739528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traces de rouille au niveau du lave main et au sol</a:t>
            </a:r>
          </a:p>
        </p:txBody>
      </p:sp>
      <p:pic>
        <p:nvPicPr>
          <p:cNvPr id="6" name="Espace réservé du contenu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059438"/>
            <a:ext cx="4189246" cy="3141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786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Utilisation de produits lave+ pour nettoyage de la balance ce qui n’est pas indiqué au plan de nettoyage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455"/>
            <a:ext cx="3261531" cy="446480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81" y="1340455"/>
            <a:ext cx="4269643" cy="44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733256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Ecaillement du revêtement mural et présence de traces d’humidité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Détérioration du revêtement du sol du quai de réception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4180233" cy="42628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8760"/>
            <a:ext cx="4248472" cy="42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44924"/>
            <a:ext cx="5199675" cy="3899756"/>
          </a:xfrm>
          <a:prstGeom prst="rect">
            <a:avLst/>
          </a:prstGeom>
        </p:spPr>
      </p:pic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608511" cy="3456383"/>
          </a:xfrm>
        </p:spPr>
      </p:pic>
      <p:sp>
        <p:nvSpPr>
          <p:cNvPr id="6" name="ZoneTexte 5"/>
          <p:cNvSpPr txBox="1"/>
          <p:nvPr/>
        </p:nvSpPr>
        <p:spPr>
          <a:xfrm>
            <a:off x="784736" y="6201373"/>
            <a:ext cx="739528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 nom des produits est illisible sur l’étiquette balance du rayon LS</a:t>
            </a:r>
          </a:p>
        </p:txBody>
      </p:sp>
    </p:spTree>
    <p:extLst>
      <p:ext uri="{BB962C8B-B14F-4D97-AF65-F5344CB8AC3E}">
        <p14:creationId xmlns:p14="http://schemas.microsoft.com/office/powerpoint/2010/main" val="50471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13449" cy="4510087"/>
          </a:xfrm>
        </p:spPr>
      </p:pic>
      <p:sp>
        <p:nvSpPr>
          <p:cNvPr id="5" name="ZoneTexte 4"/>
          <p:cNvSpPr txBox="1"/>
          <p:nvPr/>
        </p:nvSpPr>
        <p:spPr>
          <a:xfrm>
            <a:off x="856744" y="5878287"/>
            <a:ext cx="739528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</a:t>
            </a:r>
            <a:r>
              <a:rPr lang="fr-FR" b="1" dirty="0" err="1" smtClean="0">
                <a:solidFill>
                  <a:srgbClr val="0070C0"/>
                </a:solidFill>
              </a:rPr>
              <a:t>presence</a:t>
            </a:r>
            <a:r>
              <a:rPr lang="fr-FR" b="1" dirty="0" smtClean="0">
                <a:solidFill>
                  <a:srgbClr val="0070C0"/>
                </a:solidFill>
              </a:rPr>
              <a:t> de restes de chapelure au niveau du meuble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1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755576" y="6021288"/>
            <a:ext cx="739528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un morceau de bois qui calle la table de découpe volailles</a:t>
            </a:r>
          </a:p>
        </p:txBody>
      </p:sp>
    </p:spTree>
    <p:extLst>
      <p:ext uri="{BB962C8B-B14F-4D97-AF65-F5344CB8AC3E}">
        <p14:creationId xmlns:p14="http://schemas.microsoft.com/office/powerpoint/2010/main" val="396670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68761"/>
            <a:ext cx="4608512" cy="3456384"/>
          </a:xfrm>
        </p:spPr>
      </p:pic>
      <p:sp>
        <p:nvSpPr>
          <p:cNvPr id="4" name="ZoneTexte 3"/>
          <p:cNvSpPr txBox="1"/>
          <p:nvPr/>
        </p:nvSpPr>
        <p:spPr>
          <a:xfrm>
            <a:off x="784736" y="6201373"/>
            <a:ext cx="739528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les planches de découpe nécessitent le rabotage</a:t>
            </a:r>
          </a:p>
        </p:txBody>
      </p:sp>
      <p:pic>
        <p:nvPicPr>
          <p:cNvPr id="5" name="Espace réservé du contenu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739869"/>
            <a:ext cx="4572661" cy="342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95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106" y="1968073"/>
            <a:ext cx="5549329" cy="4161997"/>
          </a:xfrm>
        </p:spPr>
      </p:pic>
      <p:sp>
        <p:nvSpPr>
          <p:cNvPr id="5" name="ZoneTexte 4"/>
          <p:cNvSpPr txBox="1"/>
          <p:nvPr/>
        </p:nvSpPr>
        <p:spPr>
          <a:xfrm>
            <a:off x="4773557" y="3356992"/>
            <a:ext cx="391052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dans le chariot les produits marinés sont entreposés au dessus des volailles </a:t>
            </a:r>
          </a:p>
        </p:txBody>
      </p:sp>
    </p:spTree>
    <p:extLst>
      <p:ext uri="{BB962C8B-B14F-4D97-AF65-F5344CB8AC3E}">
        <p14:creationId xmlns:p14="http://schemas.microsoft.com/office/powerpoint/2010/main" val="3853439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24016</TotalTime>
  <Words>750</Words>
  <Application>Microsoft Office PowerPoint</Application>
  <PresentationFormat>Affichage à l'écran (4:3)</PresentationFormat>
  <Paragraphs>54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421</cp:revision>
  <cp:lastPrinted>2016-02-08T19:41:58Z</cp:lastPrinted>
  <dcterms:created xsi:type="dcterms:W3CDTF">2014-03-07T09:21:22Z</dcterms:created>
  <dcterms:modified xsi:type="dcterms:W3CDTF">2021-01-09T10:01:33Z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1922093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