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268" r:id="rId2"/>
    <p:sldId id="380" r:id="rId3"/>
    <p:sldId id="382" r:id="rId4"/>
    <p:sldId id="383" r:id="rId5"/>
    <p:sldId id="393" r:id="rId6"/>
    <p:sldId id="384" r:id="rId7"/>
    <p:sldId id="385" r:id="rId8"/>
    <p:sldId id="388" r:id="rId9"/>
    <p:sldId id="389" r:id="rId10"/>
    <p:sldId id="391" r:id="rId11"/>
    <p:sldId id="390" r:id="rId12"/>
    <p:sldId id="392" r:id="rId13"/>
    <p:sldId id="394" r:id="rId14"/>
    <p:sldId id="399" r:id="rId15"/>
    <p:sldId id="397" r:id="rId16"/>
    <p:sldId id="400" r:id="rId17"/>
    <p:sldId id="401" r:id="rId18"/>
    <p:sldId id="402" r:id="rId19"/>
    <p:sldId id="403" r:id="rId20"/>
    <p:sldId id="404" r:id="rId21"/>
    <p:sldId id="405" r:id="rId22"/>
    <p:sldId id="407" r:id="rId23"/>
    <p:sldId id="408" r:id="rId24"/>
    <p:sldId id="409" r:id="rId25"/>
    <p:sldId id="410" r:id="rId26"/>
    <p:sldId id="411" r:id="rId27"/>
    <p:sldId id="412" r:id="rId28"/>
    <p:sldId id="414" r:id="rId29"/>
    <p:sldId id="417" r:id="rId30"/>
    <p:sldId id="422" r:id="rId31"/>
    <p:sldId id="423" r:id="rId32"/>
    <p:sldId id="424" r:id="rId33"/>
    <p:sldId id="425" r:id="rId34"/>
    <p:sldId id="426" r:id="rId35"/>
    <p:sldId id="427" r:id="rId36"/>
    <p:sldId id="428" r:id="rId37"/>
    <p:sldId id="429" r:id="rId38"/>
    <p:sldId id="430" r:id="rId39"/>
    <p:sldId id="431" r:id="rId40"/>
    <p:sldId id="432" r:id="rId41"/>
    <p:sldId id="433" r:id="rId42"/>
    <p:sldId id="434" r:id="rId43"/>
    <p:sldId id="435" r:id="rId44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12/10/2020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12/10/2020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828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pPr/>
              <a:t>38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0856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pPr/>
              <a:t>39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3694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pPr/>
              <a:t>40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2889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pPr/>
              <a:t>41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6204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pPr/>
              <a:t>42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2180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pPr/>
              <a:t>43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6995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pPr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3854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pPr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6647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pPr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3769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pPr/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7367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pPr/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7485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pPr/>
              <a:t>35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838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pPr/>
              <a:t>36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9198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pPr/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5999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</a:t>
            </a:r>
            <a:r>
              <a:rPr lang="fr-FR" noProof="0" dirty="0" err="1" smtClean="0"/>
              <a:t>SmartArt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Hyper La </a:t>
            </a:r>
            <a:r>
              <a:rPr lang="fr-FR" altLang="fr-FR" kern="0" dirty="0" err="1" smtClean="0"/>
              <a:t>Marsa</a:t>
            </a:r>
            <a:r>
              <a:rPr lang="fr-FR" altLang="fr-FR" kern="0" dirty="0" smtClean="0"/>
              <a:t> </a:t>
            </a:r>
            <a:endParaRPr lang="fr-FR" altLang="fr-FR" kern="0" baseline="0" dirty="0" smtClean="0"/>
          </a:p>
        </p:txBody>
      </p:sp>
      <p:pic>
        <p:nvPicPr>
          <p:cNvPr id="10" name="il_fi" descr="Afficher l'image d'origine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500958" y="1"/>
            <a:ext cx="1347786" cy="112130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4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media/image2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media/image2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../media/image2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media/image3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3" Target="../media/image34.jpeg" Type="http://schemas.openxmlformats.org/officeDocument/2006/relationships/image"/><Relationship Id="rId2" Target="../media/image3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4.xml.rels><?xml version="1.0" encoding="UTF-8" standalone="yes" ?><Relationships xmlns="http://schemas.openxmlformats.org/package/2006/relationships"><Relationship Id="rId3" Target="../media/image36.jpeg" Type="http://schemas.openxmlformats.org/officeDocument/2006/relationships/image"/><Relationship Id="rId2" Target="../media/image3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3" Target="../media/image38.jpeg" Type="http://schemas.openxmlformats.org/officeDocument/2006/relationships/image"/><Relationship Id="rId2" Target="../media/image3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media/image3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7.xml.rels><?xml version="1.0" encoding="UTF-8" standalone="yes" ?><Relationships xmlns="http://schemas.openxmlformats.org/package/2006/relationships"><Relationship Id="rId3" Target="../media/image42.jpeg" Type="http://schemas.openxmlformats.org/officeDocument/2006/relationships/image"/><Relationship Id="rId2" Target="../media/image4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3" Target="../media/image44.jpeg" Type="http://schemas.openxmlformats.org/officeDocument/2006/relationships/image"/><Relationship Id="rId2" Target="../media/image4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2" Target="../media/image4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99592" y="1988840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Hyper La </a:t>
            </a:r>
            <a:r>
              <a:rPr lang="fr-FR" sz="3600" b="1" dirty="0" err="1" smtClean="0">
                <a:solidFill>
                  <a:srgbClr val="FFC000"/>
                </a:solidFill>
              </a:rPr>
              <a:t>Soukra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7" y="5483115"/>
            <a:ext cx="2611612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Le 29 septembre 2020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39845" y="4513619"/>
            <a:ext cx="3672408" cy="19389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Hatem KARAA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Mme Meriam CHOUCHENE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Mr. </a:t>
            </a:r>
            <a:r>
              <a:rPr lang="fr-FR" sz="2000" b="1" dirty="0" err="1" smtClean="0">
                <a:solidFill>
                  <a:srgbClr val="000000"/>
                </a:solidFill>
              </a:rPr>
              <a:t>Dhia</a:t>
            </a:r>
            <a:r>
              <a:rPr lang="fr-FR" sz="2000" b="1" dirty="0" smtClean="0">
                <a:solidFill>
                  <a:srgbClr val="000000"/>
                </a:solidFill>
              </a:rPr>
              <a:t> Mechlaoui</a:t>
            </a:r>
          </a:p>
          <a:p>
            <a:pPr>
              <a:lnSpc>
                <a:spcPct val="150000"/>
              </a:lnSpc>
            </a:pPr>
            <a:endParaRPr lang="fr-FR" sz="2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55776" y="6165304"/>
            <a:ext cx="460851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Boulangerie: poubelle sans couvercle.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76" y="1484313"/>
            <a:ext cx="6013449" cy="4510087"/>
          </a:xfrm>
        </p:spPr>
      </p:pic>
    </p:spTree>
    <p:extLst>
      <p:ext uri="{BB962C8B-B14F-4D97-AF65-F5344CB8AC3E}">
        <p14:creationId xmlns:p14="http://schemas.microsoft.com/office/powerpoint/2010/main" val="21650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99592" y="5445224"/>
            <a:ext cx="7632848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Boulangerie: plusieurs produits de boulangerie emballés chauds.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2326321" cy="3101762"/>
          </a:xfr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7944" y="1683915"/>
            <a:ext cx="3220625" cy="241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5445224"/>
            <a:ext cx="7920880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Boulangerie: mentions obligatoires d’étiquetage sur une deuxième étiquette (article 5 de l’AM de 03 septembre 2008: </a:t>
            </a:r>
            <a:r>
              <a:rPr lang="fr-FR" b="1" dirty="0">
                <a:solidFill>
                  <a:srgbClr val="0070C0"/>
                </a:solidFill>
              </a:rPr>
              <a:t>L’utilisation d’un autocollant pour rectifier ou corriger totalement ou partiellement les mentions obligatoires d’étiquetages est </a:t>
            </a:r>
            <a:r>
              <a:rPr lang="fr-FR" b="1" dirty="0" smtClean="0">
                <a:solidFill>
                  <a:srgbClr val="0070C0"/>
                </a:solidFill>
              </a:rPr>
              <a:t>interdite).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628800"/>
            <a:ext cx="4896544" cy="3672408"/>
          </a:xfrm>
        </p:spPr>
      </p:pic>
    </p:spTree>
    <p:extLst>
      <p:ext uri="{BB962C8B-B14F-4D97-AF65-F5344CB8AC3E}">
        <p14:creationId xmlns:p14="http://schemas.microsoft.com/office/powerpoint/2010/main" val="357084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75556" y="6196522"/>
            <a:ext cx="7992888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66CC"/>
                </a:solidFill>
              </a:rPr>
              <a:t>Boucherie: Armoire UV non fonctionnelle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76" y="1484313"/>
            <a:ext cx="6013449" cy="4510087"/>
          </a:xfrm>
        </p:spPr>
      </p:pic>
    </p:spTree>
    <p:extLst>
      <p:ext uri="{BB962C8B-B14F-4D97-AF65-F5344CB8AC3E}">
        <p14:creationId xmlns:p14="http://schemas.microsoft.com/office/powerpoint/2010/main" val="233323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47564" y="6165304"/>
            <a:ext cx="784887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66CC"/>
                </a:solidFill>
              </a:rPr>
              <a:t>Boucherie: sol du laboratoire viande hachée est crevassé.</a:t>
            </a:r>
            <a:endParaRPr lang="fr-FR" b="1" dirty="0">
              <a:solidFill>
                <a:srgbClr val="0066CC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76" y="1484313"/>
            <a:ext cx="6013449" cy="4510087"/>
          </a:xfrm>
        </p:spPr>
      </p:pic>
    </p:spTree>
    <p:extLst>
      <p:ext uri="{BB962C8B-B14F-4D97-AF65-F5344CB8AC3E}">
        <p14:creationId xmlns:p14="http://schemas.microsoft.com/office/powerpoint/2010/main" val="393224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79612" y="5991671"/>
            <a:ext cx="7272808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66CC"/>
                </a:solidFill>
              </a:rPr>
              <a:t>Chambre froide stand </a:t>
            </a:r>
            <a:r>
              <a:rPr lang="fr-FR" b="1" dirty="0" err="1" smtClean="0">
                <a:solidFill>
                  <a:srgbClr val="0066CC"/>
                </a:solidFill>
              </a:rPr>
              <a:t>Chahia</a:t>
            </a:r>
            <a:r>
              <a:rPr lang="fr-FR" b="1" dirty="0" smtClean="0">
                <a:solidFill>
                  <a:srgbClr val="0066CC"/>
                </a:solidFill>
              </a:rPr>
              <a:t>: sol crevassé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76" y="1484313"/>
            <a:ext cx="6013449" cy="4510087"/>
          </a:xfrm>
        </p:spPr>
      </p:pic>
    </p:spTree>
    <p:extLst>
      <p:ext uri="{BB962C8B-B14F-4D97-AF65-F5344CB8AC3E}">
        <p14:creationId xmlns:p14="http://schemas.microsoft.com/office/powerpoint/2010/main" val="391383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76" y="1484313"/>
            <a:ext cx="6013449" cy="4510087"/>
          </a:xfrm>
        </p:spPr>
      </p:pic>
      <p:sp>
        <p:nvSpPr>
          <p:cNvPr id="4" name="ZoneTexte 3"/>
          <p:cNvSpPr txBox="1"/>
          <p:nvPr/>
        </p:nvSpPr>
        <p:spPr>
          <a:xfrm>
            <a:off x="935596" y="6237312"/>
            <a:ext cx="727280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66CC"/>
                </a:solidFill>
              </a:rPr>
              <a:t>Boucherie: la tare affectée à l’article faux filet 3 à 5 pièces est erronée (elle de 03 grammes).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5207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35998" y="348378"/>
            <a:ext cx="4658196" cy="6210928"/>
          </a:xfrm>
        </p:spPr>
      </p:pic>
      <p:sp>
        <p:nvSpPr>
          <p:cNvPr id="4" name="ZoneTexte 3"/>
          <p:cNvSpPr txBox="1"/>
          <p:nvPr/>
        </p:nvSpPr>
        <p:spPr>
          <a:xfrm>
            <a:off x="539552" y="5782941"/>
            <a:ext cx="8208912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66CC"/>
                </a:solidFill>
              </a:rPr>
              <a:t>Boucherie: Auto contrôle de température non assuré le 30 juillet.</a:t>
            </a:r>
          </a:p>
          <a:p>
            <a:r>
              <a:rPr lang="fr-FR" b="1" dirty="0" smtClean="0">
                <a:solidFill>
                  <a:srgbClr val="0066CC"/>
                </a:solidFill>
              </a:rPr>
              <a:t>Le relevé mensuel des températures des chambres froides et des meubles à la thermosonde n’est pas réalisé courant juillet 2020.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5644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5733256"/>
            <a:ext cx="7416824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66CC"/>
                </a:solidFill>
              </a:rPr>
              <a:t>Fromage: Présence </a:t>
            </a:r>
            <a:r>
              <a:rPr lang="fr-FR" b="1" dirty="0">
                <a:solidFill>
                  <a:srgbClr val="0066CC"/>
                </a:solidFill>
              </a:rPr>
              <a:t>de souillures sous les meubles d'exposition.</a:t>
            </a:r>
          </a:p>
          <a:p>
            <a:r>
              <a:rPr lang="fr-FR" b="1" dirty="0">
                <a:solidFill>
                  <a:srgbClr val="0066CC"/>
                </a:solidFill>
              </a:rPr>
              <a:t>Présence d'une bouteille d'eau à même le sol sans identification.</a:t>
            </a:r>
          </a:p>
          <a:p>
            <a:r>
              <a:rPr lang="fr-FR" b="1" dirty="0">
                <a:solidFill>
                  <a:srgbClr val="0066CC"/>
                </a:solidFill>
              </a:rPr>
              <a:t>Présence d'un chariot client à l'arrière du rayon.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20654"/>
            <a:ext cx="2664296" cy="412457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1317439"/>
            <a:ext cx="2448272" cy="412778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406" y="1317438"/>
            <a:ext cx="2418606" cy="412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44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91580" y="5877272"/>
            <a:ext cx="741682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66CC"/>
                </a:solidFill>
              </a:rPr>
              <a:t>Fromage: T° prélevée du meuble </a:t>
            </a:r>
            <a:r>
              <a:rPr lang="fr-FR" b="1" dirty="0" smtClean="0">
                <a:solidFill>
                  <a:srgbClr val="0066CC"/>
                </a:solidFill>
              </a:rPr>
              <a:t>12°C</a:t>
            </a:r>
          </a:p>
          <a:p>
            <a:r>
              <a:rPr lang="fr-FR" b="1" dirty="0" smtClean="0">
                <a:solidFill>
                  <a:srgbClr val="0066CC"/>
                </a:solidFill>
              </a:rPr>
              <a:t>Présence de salissure sur les jointures de l’armoire des étiquettes.</a:t>
            </a:r>
            <a:endParaRPr lang="fr-FR" b="1" dirty="0">
              <a:solidFill>
                <a:srgbClr val="0066CC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40768"/>
            <a:ext cx="3600400" cy="43204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340768"/>
            <a:ext cx="388843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60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30805" y="5955439"/>
            <a:ext cx="8082390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Pâtisserie: décollement du sol coté batteur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718" y="1484313"/>
            <a:ext cx="3382565" cy="4510087"/>
          </a:xfrm>
        </p:spPr>
      </p:pic>
    </p:spTree>
    <p:extLst>
      <p:ext uri="{BB962C8B-B14F-4D97-AF65-F5344CB8AC3E}">
        <p14:creationId xmlns:p14="http://schemas.microsoft.com/office/powerpoint/2010/main" val="70692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40142" y="6021288"/>
            <a:ext cx="741682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66CC"/>
                </a:solidFill>
              </a:rPr>
              <a:t>Fromage: La conduite d’évacuation du meuble est démontée </a:t>
            </a:r>
          </a:p>
          <a:p>
            <a:r>
              <a:rPr lang="fr-FR" b="1" dirty="0">
                <a:solidFill>
                  <a:srgbClr val="0066CC"/>
                </a:solidFill>
              </a:rPr>
              <a:t>Ecaillement du meuble fromage trad.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340768"/>
            <a:ext cx="3888432" cy="44644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685" y="1340768"/>
            <a:ext cx="3618739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51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99592" y="5949280"/>
            <a:ext cx="741682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66CC"/>
                </a:solidFill>
              </a:rPr>
              <a:t>Fromage: Décollement du socle du meuble LS</a:t>
            </a:r>
          </a:p>
          <a:p>
            <a:r>
              <a:rPr lang="fr-FR" b="1" dirty="0">
                <a:solidFill>
                  <a:srgbClr val="0066CC"/>
                </a:solidFill>
              </a:rPr>
              <a:t>Présence de piqûres de moisissures sur les paniers du meuble LS.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33967"/>
            <a:ext cx="4290813" cy="425527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828" y="1327500"/>
            <a:ext cx="3529603" cy="425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96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6021288"/>
            <a:ext cx="756084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66CC"/>
                </a:solidFill>
              </a:rPr>
              <a:t>Traiteur: La porte du meuble froid d’exposition est démontée</a:t>
            </a:r>
          </a:p>
          <a:p>
            <a:r>
              <a:rPr lang="fr-FR" b="1" dirty="0">
                <a:solidFill>
                  <a:srgbClr val="0066CC"/>
                </a:solidFill>
              </a:rPr>
              <a:t>Oxydation du revêtement mural de la </a:t>
            </a:r>
            <a:r>
              <a:rPr lang="fr-FR" b="1" dirty="0" smtClean="0">
                <a:solidFill>
                  <a:srgbClr val="0066CC"/>
                </a:solidFill>
              </a:rPr>
              <a:t>CF</a:t>
            </a:r>
            <a:endParaRPr lang="fr-FR" b="1" dirty="0">
              <a:solidFill>
                <a:srgbClr val="0066CC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340768"/>
            <a:ext cx="3816424" cy="44644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400" y="1344180"/>
            <a:ext cx="367240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28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5949280"/>
            <a:ext cx="741682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66CC"/>
                </a:solidFill>
              </a:rPr>
              <a:t>Traiteur: Présence de crevasses au revêtement du sol</a:t>
            </a:r>
          </a:p>
          <a:p>
            <a:r>
              <a:rPr lang="fr-FR" b="1" dirty="0">
                <a:solidFill>
                  <a:srgbClr val="0066CC"/>
                </a:solidFill>
              </a:rPr>
              <a:t>Oxydation du robinet du poste lave-mains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68760"/>
            <a:ext cx="3714750" cy="444224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122" y="1268760"/>
            <a:ext cx="4178317" cy="444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68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43269" y="5949280"/>
            <a:ext cx="741682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66CC"/>
                </a:solidFill>
              </a:rPr>
              <a:t>Traiteur: </a:t>
            </a:r>
            <a:r>
              <a:rPr lang="fr-FR" b="1" dirty="0" smtClean="0">
                <a:solidFill>
                  <a:srgbClr val="0066CC"/>
                </a:solidFill>
              </a:rPr>
              <a:t>Les </a:t>
            </a:r>
            <a:r>
              <a:rPr lang="fr-FR" b="1" dirty="0">
                <a:solidFill>
                  <a:srgbClr val="0066CC"/>
                </a:solidFill>
              </a:rPr>
              <a:t>grilles </a:t>
            </a:r>
            <a:r>
              <a:rPr lang="fr-FR" b="1" dirty="0" smtClean="0">
                <a:solidFill>
                  <a:srgbClr val="0066CC"/>
                </a:solidFill>
              </a:rPr>
              <a:t>et socle de </a:t>
            </a:r>
            <a:r>
              <a:rPr lang="fr-FR" b="1" dirty="0">
                <a:solidFill>
                  <a:srgbClr val="0066CC"/>
                </a:solidFill>
              </a:rPr>
              <a:t>la hotte </a:t>
            </a:r>
            <a:r>
              <a:rPr lang="fr-FR" b="1" dirty="0" smtClean="0">
                <a:solidFill>
                  <a:srgbClr val="0066CC"/>
                </a:solidFill>
              </a:rPr>
              <a:t>présentent des traces de brulure.</a:t>
            </a:r>
            <a:endParaRPr lang="fr-FR" b="1" dirty="0">
              <a:solidFill>
                <a:srgbClr val="0066CC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68760"/>
            <a:ext cx="3600400" cy="45365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256084"/>
            <a:ext cx="4032448" cy="454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19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6021288"/>
            <a:ext cx="784887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66CC"/>
                </a:solidFill>
              </a:rPr>
              <a:t>Traiteur: Le système de fermeture de la rôtissoire est abimé</a:t>
            </a:r>
          </a:p>
          <a:p>
            <a:r>
              <a:rPr lang="fr-FR" b="1" dirty="0">
                <a:solidFill>
                  <a:srgbClr val="0066CC"/>
                </a:solidFill>
              </a:rPr>
              <a:t>Manque d’indication des ingrédients sur les étiquettes UHD des </a:t>
            </a:r>
            <a:r>
              <a:rPr lang="fr-FR" b="1" dirty="0" smtClean="0">
                <a:solidFill>
                  <a:srgbClr val="0066CC"/>
                </a:solidFill>
              </a:rPr>
              <a:t>pizzas</a:t>
            </a:r>
            <a:endParaRPr lang="fr-FR" b="1" dirty="0">
              <a:solidFill>
                <a:srgbClr val="0066CC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75098"/>
            <a:ext cx="4674856" cy="445815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416" y="1340768"/>
            <a:ext cx="341257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6021288"/>
            <a:ext cx="741682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66CC"/>
                </a:solidFill>
              </a:rPr>
              <a:t>Traiteur: Récupération du condensat dans des bacs</a:t>
            </a:r>
          </a:p>
          <a:p>
            <a:r>
              <a:rPr lang="fr-FR" b="1" dirty="0">
                <a:solidFill>
                  <a:srgbClr val="0066CC"/>
                </a:solidFill>
              </a:rPr>
              <a:t>Le panier du four présente des résidus brulés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68760"/>
            <a:ext cx="3210694" cy="451425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600" y="1262016"/>
            <a:ext cx="4386824" cy="452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82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63588" y="5805264"/>
            <a:ext cx="7416824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66CC"/>
                </a:solidFill>
              </a:rPr>
              <a:t>Poissonnerie: Présence de piqûres de moisissures sur les bacs de </a:t>
            </a:r>
            <a:r>
              <a:rPr lang="fr-FR" b="1" dirty="0" smtClean="0">
                <a:solidFill>
                  <a:srgbClr val="0066CC"/>
                </a:solidFill>
              </a:rPr>
              <a:t>stockage </a:t>
            </a:r>
            <a:r>
              <a:rPr lang="fr-FR" b="1" dirty="0">
                <a:solidFill>
                  <a:srgbClr val="0066CC"/>
                </a:solidFill>
              </a:rPr>
              <a:t>des </a:t>
            </a:r>
            <a:r>
              <a:rPr lang="fr-FR" b="1" dirty="0" smtClean="0">
                <a:solidFill>
                  <a:srgbClr val="0066CC"/>
                </a:solidFill>
              </a:rPr>
              <a:t>poissons ‘</a:t>
            </a:r>
            <a:r>
              <a:rPr lang="fr-FR" b="1" dirty="0" err="1" smtClean="0">
                <a:solidFill>
                  <a:srgbClr val="0066CC"/>
                </a:solidFill>
              </a:rPr>
              <a:t>Ringa</a:t>
            </a:r>
            <a:r>
              <a:rPr lang="fr-FR" b="1" dirty="0" smtClean="0">
                <a:solidFill>
                  <a:srgbClr val="0066CC"/>
                </a:solidFill>
              </a:rPr>
              <a:t>’.</a:t>
            </a:r>
            <a:endParaRPr lang="fr-FR" b="1" dirty="0">
              <a:solidFill>
                <a:srgbClr val="0066CC"/>
              </a:solidFill>
            </a:endParaRPr>
          </a:p>
          <a:p>
            <a:r>
              <a:rPr lang="fr-FR" b="1" dirty="0">
                <a:solidFill>
                  <a:srgbClr val="0066CC"/>
                </a:solidFill>
              </a:rPr>
              <a:t>Le faux plafond est abimé</a:t>
            </a:r>
            <a:endParaRPr lang="fr-FR" b="1" dirty="0">
              <a:solidFill>
                <a:srgbClr val="0066CC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340768"/>
            <a:ext cx="3888432" cy="43204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340768"/>
            <a:ext cx="349872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71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99592" y="6021288"/>
            <a:ext cx="741682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66CC"/>
                </a:solidFill>
              </a:rPr>
              <a:t>Poissonnerie: Ecaillement du revêtement du meuble LS.</a:t>
            </a:r>
          </a:p>
          <a:p>
            <a:r>
              <a:rPr lang="fr-FR" b="1" dirty="0">
                <a:solidFill>
                  <a:srgbClr val="0066CC"/>
                </a:solidFill>
              </a:rPr>
              <a:t>Absence de porte au sas</a:t>
            </a:r>
            <a:endParaRPr lang="fr-FR" b="1" dirty="0">
              <a:solidFill>
                <a:srgbClr val="0066CC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340768"/>
            <a:ext cx="3138686" cy="444224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650" y="1311416"/>
            <a:ext cx="4771798" cy="447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30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6237312"/>
            <a:ext cx="741682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66CC"/>
                </a:solidFill>
              </a:rPr>
              <a:t>Vestiaires: Présence de mégots de cigarettes dans les casiers </a:t>
            </a:r>
            <a:endParaRPr lang="fr-FR" b="1" dirty="0">
              <a:solidFill>
                <a:srgbClr val="0066CC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484784"/>
            <a:ext cx="5486400" cy="440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51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43608" y="6017491"/>
            <a:ext cx="741682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Pâtisserie: affiche moisie au niveau du local de traitement des fruits.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76" y="1484313"/>
            <a:ext cx="6013449" cy="4510087"/>
          </a:xfrm>
        </p:spPr>
      </p:pic>
    </p:spTree>
    <p:extLst>
      <p:ext uri="{BB962C8B-B14F-4D97-AF65-F5344CB8AC3E}">
        <p14:creationId xmlns:p14="http://schemas.microsoft.com/office/powerpoint/2010/main" val="67242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39552" y="6093296"/>
            <a:ext cx="808239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Olives et épices: les mentions légales DF, DLUO, et numéro de lot sur un bidon d’huile d’olive étaient effacés.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5821" y="1196752"/>
            <a:ext cx="3489852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8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67544" y="5805264"/>
            <a:ext cx="8082390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Olives et épices: exposition des produits de la marque (Mediterra food company) à une T° de 9,4°C, ce fournisseur exige une T° de stockage inférieure à 4°C.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090" y="1052736"/>
            <a:ext cx="3489852" cy="465313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56" y="1340768"/>
            <a:ext cx="2031690" cy="27089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5609" y="1515480"/>
            <a:ext cx="3774096" cy="270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6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39552" y="6237312"/>
            <a:ext cx="8082390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Olives te épices: manque de louches.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9" y="1340768"/>
            <a:ext cx="4320480" cy="424847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1340768"/>
            <a:ext cx="447598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8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95536" y="6021288"/>
            <a:ext cx="808239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 (liquide): palette souillée, utilisation de palettes en bois endommagées.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090" y="1165848"/>
            <a:ext cx="3489852" cy="465313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5" y="1196752"/>
            <a:ext cx="451250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39552" y="6237312"/>
            <a:ext cx="8082390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Réserve: sol souillé par l’écoulement du produit de nettoyage.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124744"/>
            <a:ext cx="365187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6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56576" y="6021288"/>
            <a:ext cx="808239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DF et DLC illisible sur certains paquets de soupe d’orge (L’épi D’or).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1920" y="1268760"/>
            <a:ext cx="4968552" cy="434424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50373" y="1996581"/>
            <a:ext cx="4068450" cy="288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5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39552" y="6237312"/>
            <a:ext cx="8082390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CF PLS: écaillement du revêtement du sol, revêtement rouillé.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1340768"/>
            <a:ext cx="3075806" cy="41010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340767"/>
            <a:ext cx="3075806" cy="410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39552" y="6237312"/>
            <a:ext cx="8082390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 (surgelé): poignée du meuble négatif démontée.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124744"/>
            <a:ext cx="356439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2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39552" y="6237312"/>
            <a:ext cx="8082390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revêtement du meuble écaillé, usé, et souillé.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0671" y="1268760"/>
            <a:ext cx="5940152" cy="445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3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39552" y="6237312"/>
            <a:ext cx="8082390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égouttage d’eau au niveau des meubles positifs.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6695" y="1412776"/>
            <a:ext cx="5508104" cy="413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7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899592" y="6011021"/>
            <a:ext cx="734481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Pâtisserie: développement du givre au niveau de l’évaporateur de la chambre froid négative.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76" y="1484313"/>
            <a:ext cx="6013449" cy="4510087"/>
          </a:xfrm>
        </p:spPr>
      </p:pic>
    </p:spTree>
    <p:extLst>
      <p:ext uri="{BB962C8B-B14F-4D97-AF65-F5344CB8AC3E}">
        <p14:creationId xmlns:p14="http://schemas.microsoft.com/office/powerpoint/2010/main" val="428119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11560" y="5949280"/>
            <a:ext cx="808239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DF et DLC illisibles sur certains boudins de jambon de dinde junior (Cuisto).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5976" y="1340768"/>
            <a:ext cx="4011910" cy="352839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624" y="1196752"/>
            <a:ext cx="1645915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5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39552" y="6237312"/>
            <a:ext cx="8082390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certains meubles manquaient de propreté.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439062"/>
            <a:ext cx="4572000" cy="368692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088" y="1412776"/>
            <a:ext cx="355506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39552" y="6237312"/>
            <a:ext cx="8082390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les réglettes de certains meubles étaient endommagées.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691" y="1484784"/>
            <a:ext cx="5580112" cy="418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0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39552" y="6093296"/>
            <a:ext cx="808239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plusieurs produits préemballés exposés étaient souillés par la peinture décollée récemment appliquée sur les meubles.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196752"/>
            <a:ext cx="3502749" cy="461705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055" y="1196752"/>
            <a:ext cx="3462790" cy="461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0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5994400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Laboratoire viennoiserie: développement de moisissures sur la face externe de la protection du système d’éclairage.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76" y="1484313"/>
            <a:ext cx="6013449" cy="4510087"/>
          </a:xfrm>
        </p:spPr>
      </p:pic>
    </p:spTree>
    <p:extLst>
      <p:ext uri="{BB962C8B-B14F-4D97-AF65-F5344CB8AC3E}">
        <p14:creationId xmlns:p14="http://schemas.microsoft.com/office/powerpoint/2010/main" val="9778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6011199"/>
            <a:ext cx="777686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Viennoiserie: renforcer les opérations de nettoyage de la rigole d’évacuation des eaux usées placée en chambre froide. 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76" y="1484313"/>
            <a:ext cx="6013449" cy="4510087"/>
          </a:xfrm>
        </p:spPr>
      </p:pic>
    </p:spTree>
    <p:extLst>
      <p:ext uri="{BB962C8B-B14F-4D97-AF65-F5344CB8AC3E}">
        <p14:creationId xmlns:p14="http://schemas.microsoft.com/office/powerpoint/2010/main" val="369876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932040" y="3573016"/>
            <a:ext cx="3825171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Boulangerie/pâtisserie: Tubes néon non fonctionnel à la réserve.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268761"/>
            <a:ext cx="4032448" cy="3024336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1" y="3874011"/>
            <a:ext cx="4059088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7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6211669"/>
            <a:ext cx="86044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Réserve boulangerie/pâtisserie: renforcer les opérations de nettoyage du sol de la réserve.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76" y="1484313"/>
            <a:ext cx="6013449" cy="4510087"/>
          </a:xfrm>
        </p:spPr>
      </p:pic>
    </p:spTree>
    <p:extLst>
      <p:ext uri="{BB962C8B-B14F-4D97-AF65-F5344CB8AC3E}">
        <p14:creationId xmlns:p14="http://schemas.microsoft.com/office/powerpoint/2010/main" val="354943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91580" y="6188811"/>
            <a:ext cx="7560840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Boulangerie: présence de blattes germaniques.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76" y="1484313"/>
            <a:ext cx="6013449" cy="4510087"/>
          </a:xfrm>
        </p:spPr>
      </p:pic>
      <p:sp>
        <p:nvSpPr>
          <p:cNvPr id="6" name="Ellipse 5"/>
          <p:cNvSpPr/>
          <p:nvPr/>
        </p:nvSpPr>
        <p:spPr>
          <a:xfrm>
            <a:off x="4860032" y="3717032"/>
            <a:ext cx="504056" cy="72008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56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27679</TotalTime>
  <Words>683</Words>
  <Application>Microsoft Office PowerPoint</Application>
  <PresentationFormat>Affichage à l'écran (4:3)</PresentationFormat>
  <Paragraphs>75</Paragraphs>
  <Slides>43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Quali-Consult</cp:lastModifiedBy>
  <cp:revision>412</cp:revision>
  <cp:lastPrinted>2016-02-08T19:41:58Z</cp:lastPrinted>
  <dcterms:created xsi:type="dcterms:W3CDTF">2014-03-07T09:21:22Z</dcterms:created>
  <dcterms:modified xsi:type="dcterms:W3CDTF">2020-10-13T14:05:34Z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2126767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D6.1.0</vt:lpwstr>
  </property>
</Properties>
</file>