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8" r:id="rId2"/>
    <p:sldId id="380" r:id="rId3"/>
    <p:sldId id="382" r:id="rId4"/>
    <p:sldId id="383" r:id="rId5"/>
    <p:sldId id="393" r:id="rId6"/>
    <p:sldId id="384" r:id="rId7"/>
    <p:sldId id="385" r:id="rId8"/>
    <p:sldId id="387" r:id="rId9"/>
    <p:sldId id="388" r:id="rId10"/>
    <p:sldId id="389" r:id="rId11"/>
    <p:sldId id="391" r:id="rId12"/>
    <p:sldId id="390" r:id="rId13"/>
    <p:sldId id="392" r:id="rId14"/>
    <p:sldId id="394" r:id="rId15"/>
    <p:sldId id="399" r:id="rId16"/>
    <p:sldId id="395" r:id="rId17"/>
    <p:sldId id="396" r:id="rId18"/>
    <p:sldId id="397" r:id="rId19"/>
    <p:sldId id="398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2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hdphoto" Target="../media/hdphoto7.wdp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7557" y="5483115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30 juin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845" y="4513619"/>
            <a:ext cx="3672408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KAMMOUN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Mr. </a:t>
            </a:r>
            <a:r>
              <a:rPr lang="fr-FR" sz="2000" b="1" dirty="0" err="1" smtClean="0">
                <a:solidFill>
                  <a:srgbClr val="000000"/>
                </a:solidFill>
              </a:rPr>
              <a:t>Souhaiel</a:t>
            </a:r>
            <a:r>
              <a:rPr lang="fr-FR" sz="2000" b="1" dirty="0" smtClean="0">
                <a:solidFill>
                  <a:srgbClr val="000000"/>
                </a:solidFill>
              </a:rPr>
              <a:t> DHAOUI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032448" cy="5376598"/>
          </a:xfrm>
        </p:spPr>
      </p:pic>
      <p:sp>
        <p:nvSpPr>
          <p:cNvPr id="5" name="ZoneTexte 4"/>
          <p:cNvSpPr txBox="1"/>
          <p:nvPr/>
        </p:nvSpPr>
        <p:spPr>
          <a:xfrm>
            <a:off x="4788024" y="3476907"/>
            <a:ext cx="3825171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étiquetage non conforme des produits fabriqués par le fournisseur pâtes fraiches italiennes : absence de l’étiquetage en langue arabe</a:t>
            </a:r>
          </a:p>
        </p:txBody>
      </p:sp>
    </p:spTree>
    <p:extLst>
      <p:ext uri="{BB962C8B-B14F-4D97-AF65-F5344CB8AC3E}">
        <p14:creationId xmlns:p14="http://schemas.microsoft.com/office/powerpoint/2010/main" val="1638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50450" cy="5400600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476907"/>
            <a:ext cx="3825171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étiquetage non conforme du miel ; étiquette facilement détachable et se déchire à l’ouverture du flacon</a:t>
            </a:r>
          </a:p>
        </p:txBody>
      </p:sp>
    </p:spTree>
    <p:extLst>
      <p:ext uri="{BB962C8B-B14F-4D97-AF65-F5344CB8AC3E}">
        <p14:creationId xmlns:p14="http://schemas.microsoft.com/office/powerpoint/2010/main" val="2165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304765"/>
            <a:ext cx="4176464" cy="313234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25651"/>
            <a:ext cx="4176465" cy="31323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437113"/>
            <a:ext cx="4058517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étiquetage non conforme des œufs frais fermiers et des œufs frais de caille</a:t>
            </a:r>
          </a:p>
        </p:txBody>
      </p:sp>
    </p:spTree>
    <p:extLst>
      <p:ext uri="{BB962C8B-B14F-4D97-AF65-F5344CB8AC3E}">
        <p14:creationId xmlns:p14="http://schemas.microsoft.com/office/powerpoint/2010/main" val="3809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050450" cy="5400600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476907"/>
            <a:ext cx="382517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carreau de carrelage cassées à l’entrée de la chambre froide  ce qui favorise la stagnation d’eau</a:t>
            </a:r>
          </a:p>
        </p:txBody>
      </p:sp>
    </p:spTree>
    <p:extLst>
      <p:ext uri="{BB962C8B-B14F-4D97-AF65-F5344CB8AC3E}">
        <p14:creationId xmlns:p14="http://schemas.microsoft.com/office/powerpoint/2010/main" val="35708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575556" y="6196522"/>
            <a:ext cx="799288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Poissonnerie: manque de protection de la fabrique de glaces</a:t>
            </a:r>
          </a:p>
        </p:txBody>
      </p:sp>
    </p:spTree>
    <p:extLst>
      <p:ext uri="{BB962C8B-B14F-4D97-AF65-F5344CB8AC3E}">
        <p14:creationId xmlns:p14="http://schemas.microsoft.com/office/powerpoint/2010/main" val="23332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996444" cy="5328592"/>
          </a:xfrm>
        </p:spPr>
      </p:pic>
      <p:sp>
        <p:nvSpPr>
          <p:cNvPr id="4" name="ZoneTexte 3"/>
          <p:cNvSpPr txBox="1"/>
          <p:nvPr/>
        </p:nvSpPr>
        <p:spPr>
          <a:xfrm>
            <a:off x="4860032" y="3212976"/>
            <a:ext cx="381642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Poissonnerie: </a:t>
            </a:r>
            <a:r>
              <a:rPr lang="fr-FR" b="1" dirty="0">
                <a:solidFill>
                  <a:srgbClr val="0066CC"/>
                </a:solidFill>
              </a:rPr>
              <a:t>les barquettes de saumon décongelé portent des étiquettes de « saumon congelé » avec durée de vie 3 mois.</a:t>
            </a:r>
          </a:p>
        </p:txBody>
      </p:sp>
    </p:spTree>
    <p:extLst>
      <p:ext uri="{BB962C8B-B14F-4D97-AF65-F5344CB8AC3E}">
        <p14:creationId xmlns:p14="http://schemas.microsoft.com/office/powerpoint/2010/main" val="39322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39" y="1268760"/>
            <a:ext cx="3741869" cy="498915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9058" y="3025519"/>
            <a:ext cx="3284983" cy="43799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59" y="1660121"/>
            <a:ext cx="4379979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Poissonnerie: étiquetage non conforme des barquettes de crabe: le fournisseur indique sur son étiquette que c’est de la chaire de crabe et l’étiquette balance indique crabe pasteurisé</a:t>
            </a:r>
            <a:endParaRPr lang="fr-FR" b="1" dirty="0">
              <a:solidFill>
                <a:srgbClr val="0066CC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55576" y="4509120"/>
            <a:ext cx="237626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83918" cy="5445224"/>
          </a:xfrm>
        </p:spPr>
      </p:pic>
      <p:sp>
        <p:nvSpPr>
          <p:cNvPr id="4" name="ZoneTexte 3"/>
          <p:cNvSpPr txBox="1"/>
          <p:nvPr/>
        </p:nvSpPr>
        <p:spPr>
          <a:xfrm>
            <a:off x="4860032" y="3212976"/>
            <a:ext cx="381642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Poissonnerie: le thermomètre afficheur de la chambre froide indique en continu la valeur de 0°C</a:t>
            </a:r>
            <a:endParaRPr lang="fr-FR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34426" cy="511256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3987" y="1970965"/>
            <a:ext cx="5136232" cy="38521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9612" y="5991671"/>
            <a:ext cx="72728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réception: </a:t>
            </a:r>
            <a:r>
              <a:rPr lang="fr-FR" b="1" dirty="0">
                <a:solidFill>
                  <a:srgbClr val="0070C0"/>
                </a:solidFill>
              </a:rPr>
              <a:t>Le certificat de </a:t>
            </a:r>
            <a:r>
              <a:rPr lang="fr-FR" b="1" dirty="0" smtClean="0">
                <a:solidFill>
                  <a:srgbClr val="0070C0"/>
                </a:solidFill>
              </a:rPr>
              <a:t>salubrité des œufs fermiers et œufs de cailles </a:t>
            </a:r>
            <a:r>
              <a:rPr lang="fr-FR" b="1" dirty="0">
                <a:solidFill>
                  <a:srgbClr val="0070C0"/>
                </a:solidFill>
              </a:rPr>
              <a:t>a une validité de 3 </a:t>
            </a:r>
            <a:r>
              <a:rPr lang="fr-FR" b="1" dirty="0" smtClean="0">
                <a:solidFill>
                  <a:srgbClr val="0070C0"/>
                </a:solidFill>
              </a:rPr>
              <a:t>mois, le même certificat accompagne toutes les livraisons durant 3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960440" cy="5280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5850855"/>
            <a:ext cx="72728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réception: </a:t>
            </a:r>
            <a:r>
              <a:rPr lang="fr-FR" b="1" dirty="0" smtClean="0">
                <a:solidFill>
                  <a:srgbClr val="0070C0"/>
                </a:solidFill>
              </a:rPr>
              <a:t>égouttage d’eau au dessus des produits en cours de pesée , cette eau provient des conduites situées au dessus de la balance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977934" cy="53039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0805" y="5955439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saletés au niveau du branchement électrique de la rôtissoire et la face arrière de la rôtissoire</a:t>
            </a:r>
          </a:p>
        </p:txBody>
      </p:sp>
    </p:spTree>
    <p:extLst>
      <p:ext uri="{BB962C8B-B14F-4D97-AF65-F5344CB8AC3E}">
        <p14:creationId xmlns:p14="http://schemas.microsoft.com/office/powerpoint/2010/main" val="706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5661248"/>
            <a:ext cx="7591381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PLS: Présence de 2 pots de lait pour enfants "Mickey" périmés depuis le 21/06/2020.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2" y="1412776"/>
            <a:ext cx="2952840" cy="39371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67944" y="2060848"/>
            <a:ext cx="4050450" cy="26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733256"/>
            <a:ext cx="7516595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PLS: </a:t>
            </a:r>
            <a:r>
              <a:rPr lang="fr-FR" b="1" dirty="0" smtClean="0">
                <a:solidFill>
                  <a:srgbClr val="000000"/>
                </a:solidFill>
              </a:rPr>
              <a:t>Absence des mentions de DF</a:t>
            </a:r>
            <a:r>
              <a:rPr lang="fr-FR" b="1" dirty="0">
                <a:solidFill>
                  <a:srgbClr val="000000"/>
                </a:solidFill>
              </a:rPr>
              <a:t>, DLC &amp;  </a:t>
            </a:r>
            <a:r>
              <a:rPr lang="fr-FR" b="1" dirty="0" err="1">
                <a:solidFill>
                  <a:srgbClr val="000000"/>
                </a:solidFill>
              </a:rPr>
              <a:t>N°lot</a:t>
            </a:r>
            <a:r>
              <a:rPr lang="fr-FR" b="1" dirty="0">
                <a:solidFill>
                  <a:srgbClr val="000000"/>
                </a:solidFill>
              </a:rPr>
              <a:t> sur l'étiquette d'une préparation alimentaire "Pizza one</a:t>
            </a:r>
            <a:r>
              <a:rPr lang="fr-FR" b="1" dirty="0" smtClean="0">
                <a:solidFill>
                  <a:srgbClr val="000000"/>
                </a:solidFill>
              </a:rPr>
              <a:t>".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53" y="1484784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7715" y="5445224"/>
            <a:ext cx="676875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PLS: Certains afficheurs des meubles froid d'exposition des yaourts </a:t>
            </a:r>
            <a:r>
              <a:rPr lang="fr-FR" b="1" dirty="0" smtClean="0">
                <a:solidFill>
                  <a:srgbClr val="000000"/>
                </a:solidFill>
              </a:rPr>
              <a:t>ne sont </a:t>
            </a:r>
            <a:r>
              <a:rPr lang="fr-FR" b="1" dirty="0">
                <a:solidFill>
                  <a:srgbClr val="000000"/>
                </a:solidFill>
              </a:rPr>
              <a:t>pas </a:t>
            </a:r>
            <a:r>
              <a:rPr lang="fr-FR" b="1" dirty="0" smtClean="0">
                <a:solidFill>
                  <a:srgbClr val="000000"/>
                </a:solidFill>
              </a:rPr>
              <a:t>fonctionnels.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9872" y="1988838"/>
            <a:ext cx="4490604" cy="2196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683401" y="3356992"/>
            <a:ext cx="2392432" cy="16561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"/>
          <a:stretch/>
        </p:blipFill>
        <p:spPr>
          <a:xfrm>
            <a:off x="683568" y="1412776"/>
            <a:ext cx="2392264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5949280"/>
            <a:ext cx="7632848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PLS: Nid d'abeilles démonté dans un meuble d'exposition des </a:t>
            </a:r>
            <a:r>
              <a:rPr lang="fr-FR" sz="1700" b="1" dirty="0" smtClean="0">
                <a:solidFill>
                  <a:srgbClr val="000000"/>
                </a:solidFill>
              </a:rPr>
              <a:t>yaourts.</a:t>
            </a:r>
          </a:p>
          <a:p>
            <a:r>
              <a:rPr lang="fr-FR" sz="1700" b="1" dirty="0" smtClean="0">
                <a:solidFill>
                  <a:srgbClr val="000000"/>
                </a:solidFill>
              </a:rPr>
              <a:t>Ecaillement de la </a:t>
            </a:r>
            <a:r>
              <a:rPr lang="fr-FR" sz="1700" b="1" dirty="0">
                <a:solidFill>
                  <a:srgbClr val="000000"/>
                </a:solidFill>
              </a:rPr>
              <a:t>peinture de certaines </a:t>
            </a:r>
            <a:r>
              <a:rPr lang="fr-FR" sz="1700" b="1" dirty="0" smtClean="0">
                <a:solidFill>
                  <a:srgbClr val="000000"/>
                </a:solidFill>
              </a:rPr>
              <a:t>étagères.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1" y="1473725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73725"/>
            <a:ext cx="3219822" cy="429309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0405295">
            <a:off x="6312598" y="2423417"/>
            <a:ext cx="1368152" cy="3343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5733256"/>
            <a:ext cx="714950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PLS: Présence de 3 lampes non fonctionnelles au niveau des meubles d'exposition des produits laitiers.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5"/>
            <a:ext cx="3075806" cy="410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3075807" cy="41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8294" y="6053593"/>
            <a:ext cx="7450129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PLS: Le cache du coin au niveau du meuble froid d’exposition des glaçons est démonté.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50" y="908720"/>
            <a:ext cx="3744416" cy="49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661248"/>
            <a:ext cx="746926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PLS</a:t>
            </a:r>
            <a:r>
              <a:rPr lang="fr-FR" b="1" dirty="0">
                <a:solidFill>
                  <a:srgbClr val="000000"/>
                </a:solidFill>
              </a:rPr>
              <a:t>: Développement de givre au niveau d'un congélateur horizontal d'exposition des produits surgelés.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075807" cy="41010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4320" y="5805264"/>
            <a:ext cx="644347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PLS: Le cache moteur d'un congélateur horizontal de glaces était mal </a:t>
            </a:r>
            <a:r>
              <a:rPr lang="fr-FR" b="1" dirty="0" smtClean="0">
                <a:solidFill>
                  <a:srgbClr val="000000"/>
                </a:solidFill>
              </a:rPr>
              <a:t>fixé.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64" y="105273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3" y="6237312"/>
            <a:ext cx="8229253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PGC: Présence de trace de miel sur l'étagère d'exposition de ce </a:t>
            </a:r>
            <a:r>
              <a:rPr lang="fr-FR" b="1" dirty="0" smtClean="0">
                <a:solidFill>
                  <a:srgbClr val="000000"/>
                </a:solidFill>
              </a:rPr>
              <a:t>produit.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27" y="1035674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555173"/>
            <a:ext cx="7272808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PGC: Présence </a:t>
            </a:r>
            <a:r>
              <a:rPr lang="fr-FR" b="1" dirty="0" smtClean="0">
                <a:solidFill>
                  <a:srgbClr val="000000"/>
                </a:solidFill>
              </a:rPr>
              <a:t>d’un ensemble du </a:t>
            </a:r>
            <a:r>
              <a:rPr lang="fr-FR" b="1" dirty="0">
                <a:solidFill>
                  <a:srgbClr val="000000"/>
                </a:solidFill>
              </a:rPr>
              <a:t>produit </a:t>
            </a:r>
            <a:r>
              <a:rPr lang="fr-FR" b="1" dirty="0" smtClean="0">
                <a:solidFill>
                  <a:srgbClr val="000000"/>
                </a:solidFill>
              </a:rPr>
              <a:t>« TWIX </a:t>
            </a:r>
            <a:r>
              <a:rPr lang="fr-FR" b="1" dirty="0" err="1" smtClean="0">
                <a:solidFill>
                  <a:srgbClr val="000000"/>
                </a:solidFill>
              </a:rPr>
              <a:t>minis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*10 </a:t>
            </a:r>
            <a:r>
              <a:rPr lang="fr-FR" b="1" dirty="0" smtClean="0">
                <a:solidFill>
                  <a:srgbClr val="000000"/>
                </a:solidFill>
              </a:rPr>
              <a:t>portion » retrait </a:t>
            </a:r>
            <a:r>
              <a:rPr lang="fr-FR" b="1" dirty="0">
                <a:solidFill>
                  <a:srgbClr val="000000"/>
                </a:solidFill>
              </a:rPr>
              <a:t>DLC 05/07/2020.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26468"/>
            <a:ext cx="2895786" cy="3861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>
          <a:xfrm>
            <a:off x="251520" y="2060848"/>
            <a:ext cx="4976348" cy="259228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403648" y="3356992"/>
            <a:ext cx="3744416" cy="76820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32448" cy="5376598"/>
          </a:xfrm>
        </p:spPr>
      </p:pic>
      <p:sp>
        <p:nvSpPr>
          <p:cNvPr id="4" name="ZoneTexte 3"/>
          <p:cNvSpPr txBox="1"/>
          <p:nvPr/>
        </p:nvSpPr>
        <p:spPr>
          <a:xfrm>
            <a:off x="4716016" y="3388416"/>
            <a:ext cx="389717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traces de graisses au niveau de la hotte</a:t>
            </a:r>
          </a:p>
        </p:txBody>
      </p:sp>
    </p:spTree>
    <p:extLst>
      <p:ext uri="{BB962C8B-B14F-4D97-AF65-F5344CB8AC3E}">
        <p14:creationId xmlns:p14="http://schemas.microsoft.com/office/powerpoint/2010/main" val="6724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325" y="5877272"/>
            <a:ext cx="7272808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PGC: Exposition d'un pot de harissa "Fine Food" retrait DLC 07/2020.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>
          <a:xfrm>
            <a:off x="4270688" y="2060848"/>
            <a:ext cx="3973720" cy="23042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733256"/>
            <a:ext cx="7272808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PGC: Développement de filaments de moisissures dans deux pots du produit </a:t>
            </a:r>
            <a:r>
              <a:rPr lang="fr-FR" b="1" dirty="0" smtClean="0">
                <a:solidFill>
                  <a:srgbClr val="000000"/>
                </a:solidFill>
              </a:rPr>
              <a:t>« Harissa BERBER ».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06" y="1052736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" y="1052736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43" y="1628800"/>
            <a:ext cx="2234612" cy="29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805264"/>
            <a:ext cx="7272808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0000"/>
                </a:solidFill>
              </a:rPr>
              <a:t>PGC: Les boxes retour situés au fond du couloir entre les éléments de stockage </a:t>
            </a:r>
            <a:r>
              <a:rPr lang="fr-FR" sz="1600" b="1" dirty="0" smtClean="0">
                <a:solidFill>
                  <a:srgbClr val="000000"/>
                </a:solidFill>
              </a:rPr>
              <a:t>ne sont </a:t>
            </a:r>
            <a:r>
              <a:rPr lang="fr-FR" sz="1600" b="1" dirty="0">
                <a:solidFill>
                  <a:srgbClr val="000000"/>
                </a:solidFill>
              </a:rPr>
              <a:t>pas identifiés.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4886275" cy="4286413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9548228">
            <a:off x="3302952" y="3916245"/>
            <a:ext cx="1332148" cy="3600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5825" y="5949280"/>
            <a:ext cx="748883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Boulangerie: Oxydation du revêtement des chambres de pousse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Déformation des couvercles des bacs de stockage de la réserve sèche.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3225"/>
            <a:ext cx="4190231" cy="44880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610206" y="1173224"/>
            <a:ext cx="4114800" cy="4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070" y="6165304"/>
            <a:ext cx="7272808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Boulangerie: Les tapis sont </a:t>
            </a:r>
            <a:r>
              <a:rPr lang="fr-FR" b="1" dirty="0" smtClean="0">
                <a:solidFill>
                  <a:srgbClr val="000000"/>
                </a:solidFill>
              </a:rPr>
              <a:t>usés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et effilés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5" y="1340768"/>
            <a:ext cx="3902199" cy="4608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3" y="1352550"/>
            <a:ext cx="3888433" cy="45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604" y="6021288"/>
            <a:ext cx="7272808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Boulangerie: Conditionnement des pains chauds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5912"/>
            <a:ext cx="6480720" cy="40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805264"/>
            <a:ext cx="7272808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Pâtisserie: Certaines étiquettes UHD des pâtisseries tunisiennes ne mentionnent pas la dénomination et/ ou la liste des ingrédients.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352550"/>
            <a:ext cx="3110111" cy="415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1352550"/>
            <a:ext cx="397420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805264"/>
            <a:ext cx="7272808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Pâtisserie: Présence de souillures et cadavres de mouches entre les vitres du meuble d’exposition des pâtisseries tunisiennes</a:t>
            </a:r>
            <a:r>
              <a:rPr lang="fr-FR" b="1" dirty="0" smtClean="0">
                <a:solidFill>
                  <a:srgbClr val="000000"/>
                </a:solidFill>
              </a:rPr>
              <a:t>.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352550"/>
            <a:ext cx="73723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445224"/>
            <a:ext cx="727280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Sushi: Présence de givre sur l’évaporateur du meuble froid horizontal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00"/>
                </a:solidFill>
              </a:rPr>
              <a:t>Transvasement du vinaigre dans une ancienne bouteille d’eau et sans identification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7"/>
            <a:ext cx="5040560" cy="38884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08" y="1340768"/>
            <a:ext cx="1981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104456" cy="5472608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476907"/>
            <a:ext cx="3825171" cy="258532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entreposage dans la même chambre froide des produits de volailles marinés crus et des plats cuisinés.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produits de volailles marinés sont entreposés au niveau de l’étagère au dessus des plats cuisinés (risque de contamination croisée)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995936" y="2492896"/>
            <a:ext cx="1728192" cy="216024"/>
          </a:xfrm>
          <a:prstGeom prst="straightConnector1">
            <a:avLst/>
          </a:prstGeom>
          <a:ln w="38100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9843" y="2169730"/>
            <a:ext cx="25202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produits de volailles marinés</a:t>
            </a:r>
          </a:p>
        </p:txBody>
      </p:sp>
    </p:spTree>
    <p:extLst>
      <p:ext uri="{BB962C8B-B14F-4D97-AF65-F5344CB8AC3E}">
        <p14:creationId xmlns:p14="http://schemas.microsoft.com/office/powerpoint/2010/main" val="42811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996444" cy="5328592"/>
          </a:xfrm>
        </p:spPr>
      </p:pic>
      <p:sp>
        <p:nvSpPr>
          <p:cNvPr id="4" name="ZoneTexte 3"/>
          <p:cNvSpPr txBox="1"/>
          <p:nvPr/>
        </p:nvSpPr>
        <p:spPr>
          <a:xfrm>
            <a:off x="4675687" y="3068960"/>
            <a:ext cx="3856753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étiquetage non conforme du produit </a:t>
            </a:r>
            <a:r>
              <a:rPr lang="fr-FR" b="1" dirty="0">
                <a:solidFill>
                  <a:srgbClr val="0070C0"/>
                </a:solidFill>
              </a:rPr>
              <a:t>riz </a:t>
            </a:r>
            <a:r>
              <a:rPr lang="fr-FR" b="1" dirty="0" err="1" smtClean="0">
                <a:solidFill>
                  <a:srgbClr val="0070C0"/>
                </a:solidFill>
              </a:rPr>
              <a:t>jerbien</a:t>
            </a:r>
            <a:r>
              <a:rPr lang="fr-FR" b="1" dirty="0" smtClean="0">
                <a:solidFill>
                  <a:srgbClr val="0070C0"/>
                </a:solidFill>
              </a:rPr>
              <a:t> avec double </a:t>
            </a:r>
            <a:r>
              <a:rPr lang="fr-FR" b="1" dirty="0">
                <a:solidFill>
                  <a:srgbClr val="0070C0"/>
                </a:solidFill>
              </a:rPr>
              <a:t>étiquetage : présence </a:t>
            </a:r>
            <a:r>
              <a:rPr lang="fr-FR" b="1" dirty="0" smtClean="0">
                <a:solidFill>
                  <a:srgbClr val="0070C0"/>
                </a:solidFill>
              </a:rPr>
              <a:t>de  l’</a:t>
            </a:r>
            <a:r>
              <a:rPr lang="fr-FR" b="1" dirty="0">
                <a:solidFill>
                  <a:srgbClr val="0070C0"/>
                </a:solidFill>
              </a:rPr>
              <a:t>é</a:t>
            </a:r>
            <a:r>
              <a:rPr lang="fr-FR" b="1" dirty="0" smtClean="0">
                <a:solidFill>
                  <a:srgbClr val="0070C0"/>
                </a:solidFill>
              </a:rPr>
              <a:t>tiquette de riz </a:t>
            </a:r>
            <a:r>
              <a:rPr lang="fr-FR" b="1" dirty="0" err="1" smtClean="0">
                <a:solidFill>
                  <a:srgbClr val="0070C0"/>
                </a:solidFill>
              </a:rPr>
              <a:t>jerbien</a:t>
            </a:r>
            <a:r>
              <a:rPr lang="fr-FR" b="1" dirty="0" smtClean="0">
                <a:solidFill>
                  <a:srgbClr val="0070C0"/>
                </a:solidFill>
              </a:rPr>
              <a:t> qui est facilement détachable et l’emballage porte aussi le nom </a:t>
            </a:r>
            <a:r>
              <a:rPr lang="fr-FR" b="1" dirty="0" err="1" smtClean="0">
                <a:solidFill>
                  <a:srgbClr val="0070C0"/>
                </a:solidFill>
              </a:rPr>
              <a:t>salamico</a:t>
            </a:r>
            <a:r>
              <a:rPr lang="fr-FR" b="1" dirty="0" smtClean="0">
                <a:solidFill>
                  <a:srgbClr val="0070C0"/>
                </a:solidFill>
              </a:rPr>
              <a:t> et la composition de </a:t>
            </a:r>
            <a:r>
              <a:rPr lang="fr-FR" b="1" dirty="0" err="1" smtClean="0">
                <a:solidFill>
                  <a:srgbClr val="0070C0"/>
                </a:solidFill>
              </a:rPr>
              <a:t>salamico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32448" cy="5376598"/>
          </a:xfrm>
        </p:spPr>
      </p:pic>
      <p:sp>
        <p:nvSpPr>
          <p:cNvPr id="4" name="ZoneTexte 3"/>
          <p:cNvSpPr txBox="1"/>
          <p:nvPr/>
        </p:nvSpPr>
        <p:spPr>
          <a:xfrm>
            <a:off x="4716016" y="3501008"/>
            <a:ext cx="404119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traces de rouille et de saletés au niveau du pétrin</a:t>
            </a:r>
          </a:p>
        </p:txBody>
      </p:sp>
    </p:spTree>
    <p:extLst>
      <p:ext uri="{BB962C8B-B14F-4D97-AF65-F5344CB8AC3E}">
        <p14:creationId xmlns:p14="http://schemas.microsoft.com/office/powerpoint/2010/main" val="36987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96444" cy="5328592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476907"/>
            <a:ext cx="382517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au labo de produit d’entretien SANI BRILLE non agrée pour le contact avec les denrées alimentaires</a:t>
            </a:r>
          </a:p>
        </p:txBody>
      </p:sp>
    </p:spTree>
    <p:extLst>
      <p:ext uri="{BB962C8B-B14F-4D97-AF65-F5344CB8AC3E}">
        <p14:creationId xmlns:p14="http://schemas.microsoft.com/office/powerpoint/2010/main" val="9821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6" y="1268760"/>
            <a:ext cx="4085946" cy="5447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8024" y="3476907"/>
            <a:ext cx="382517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Fromages </a:t>
            </a:r>
            <a:r>
              <a:rPr lang="fr-FR" b="1" dirty="0" smtClean="0">
                <a:solidFill>
                  <a:srgbClr val="0070C0"/>
                </a:solidFill>
              </a:rPr>
              <a:t>charcuterie: présence de traces de charcuterie au niveau du boitier de la trancheuse</a:t>
            </a:r>
          </a:p>
        </p:txBody>
      </p:sp>
    </p:spTree>
    <p:extLst>
      <p:ext uri="{BB962C8B-B14F-4D97-AF65-F5344CB8AC3E}">
        <p14:creationId xmlns:p14="http://schemas.microsoft.com/office/powerpoint/2010/main" val="40418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50450" cy="5400600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476907"/>
            <a:ext cx="3825171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étiquetage non conforme du produit pollen le numéro de lot et la date de production illisibles car effacées </a:t>
            </a:r>
          </a:p>
        </p:txBody>
      </p:sp>
    </p:spTree>
    <p:extLst>
      <p:ext uri="{BB962C8B-B14F-4D97-AF65-F5344CB8AC3E}">
        <p14:creationId xmlns:p14="http://schemas.microsoft.com/office/powerpoint/2010/main" val="35494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22812</TotalTime>
  <Words>703</Words>
  <Application>Microsoft Office PowerPoint</Application>
  <PresentationFormat>Affichage à l'écran (4:3)</PresentationFormat>
  <Paragraphs>49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397</cp:revision>
  <cp:lastPrinted>2016-02-08T19:41:58Z</cp:lastPrinted>
  <dcterms:created xsi:type="dcterms:W3CDTF">2014-03-07T09:21:22Z</dcterms:created>
  <dcterms:modified xsi:type="dcterms:W3CDTF">2020-07-13T21:49:03Z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3124236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