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68" r:id="rId2"/>
    <p:sldId id="380" r:id="rId3"/>
    <p:sldId id="382" r:id="rId4"/>
    <p:sldId id="392" r:id="rId5"/>
    <p:sldId id="381" r:id="rId6"/>
    <p:sldId id="391" r:id="rId7"/>
    <p:sldId id="393" r:id="rId8"/>
    <p:sldId id="383" r:id="rId9"/>
    <p:sldId id="384" r:id="rId10"/>
    <p:sldId id="385" r:id="rId11"/>
    <p:sldId id="386" r:id="rId12"/>
    <p:sldId id="387" r:id="rId13"/>
    <p:sldId id="388" r:id="rId14"/>
    <p:sldId id="389" r:id="rId15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15/08/2020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15/08/2020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98282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30691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76433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pPr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878352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pPr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85889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22713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16531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47750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06657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28413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90215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47478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50645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</a:t>
            </a:r>
            <a:r>
              <a:rPr lang="fr-FR" noProof="0" dirty="0" err="1" smtClean="0"/>
              <a:t>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Mall</a:t>
            </a:r>
            <a:r>
              <a:rPr lang="fr-FR" altLang="fr-FR" kern="0" baseline="0" dirty="0" smtClean="0"/>
              <a:t> Sousse</a:t>
            </a:r>
          </a:p>
        </p:txBody>
      </p:sp>
      <p:pic>
        <p:nvPicPr>
          <p:cNvPr id="10" name="il_fi" descr="Afficher l'image d'origine"/>
          <p:cNvPicPr>
            <a:picLocks noChangeAspect="1" noChangeArrowheads="1"/>
          </p:cNvPicPr>
          <p:nvPr userDrawn="1"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7500958" y="1"/>
            <a:ext cx="1347786" cy="1121304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 ?><Relationships xmlns="http://schemas.openxmlformats.org/package/2006/relationships"><Relationship Id="rId3" Target="../media/image19.jpeg" Type="http://schemas.openxmlformats.org/officeDocument/2006/relationships/image"/><Relationship Id="rId2" Target="../notesSlides/notesSlide10.xml" Type="http://schemas.openxmlformats.org/officeDocument/2006/relationships/notesSlide"/><Relationship Id="rId1" Target="../slideLayouts/slideLayout2.xml" Type="http://schemas.openxmlformats.org/officeDocument/2006/relationships/slideLayout"/><Relationship Id="rId4" Target="../media/image20.jpeg" Type="http://schemas.openxmlformats.org/officeDocument/2006/relationships/image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 ?><Relationships xmlns="http://schemas.openxmlformats.org/package/2006/relationships"><Relationship Id="rId3" Target="../media/image22.jpeg" Type="http://schemas.openxmlformats.org/officeDocument/2006/relationships/image"/><Relationship Id="rId2" Target="../notesSlides/notesSlide12.xml" Type="http://schemas.openxmlformats.org/officeDocument/2006/relationships/notesSlide"/><Relationship Id="rId1" Target="../slideLayouts/slideLayout2.xml" Type="http://schemas.openxmlformats.org/officeDocument/2006/relationships/slideLayout"/><Relationship Id="rId4" Target="../media/image23.jpeg" Type="http://schemas.openxmlformats.org/officeDocument/2006/relationships/image"/></Relationships>
</file>

<file path=ppt/slides/_rels/slide14.xml.rels><?xml version="1.0" encoding="UTF-8" standalone="yes" ?><Relationships xmlns="http://schemas.openxmlformats.org/package/2006/relationships"><Relationship Id="rId3" Target="../media/image24.jpeg" Type="http://schemas.openxmlformats.org/officeDocument/2006/relationships/image"/><Relationship Id="rId2" Target="../notesSlides/notesSlide13.xml" Type="http://schemas.openxmlformats.org/officeDocument/2006/relationships/notesSlide"/><Relationship Id="rId1" Target="../slideLayouts/slideLayout2.xml" Type="http://schemas.openxmlformats.org/officeDocument/2006/relationships/slideLayout"/><Relationship Id="rId4" Target="../media/image25.jpeg" Type="http://schemas.openxmlformats.org/officeDocument/2006/relationships/image"/></Relationships>
</file>

<file path=ppt/slides/_rels/slide2.xml.rels><?xml version="1.0" encoding="UTF-8" standalone="yes" ?><Relationships xmlns="http://schemas.openxmlformats.org/package/2006/relationships"><Relationship Id="rId3" Target="../media/image4.jpeg" Type="http://schemas.openxmlformats.org/officeDocument/2006/relationships/image"/><Relationship Id="rId2" Target="../notesSlides/notesSlide1.xml" Type="http://schemas.openxmlformats.org/officeDocument/2006/relationships/notesSlide"/><Relationship Id="rId1" Target="../slideLayouts/slideLayout2.xml" Type="http://schemas.openxmlformats.org/officeDocument/2006/relationships/slideLayout"/><Relationship Id="rId4" Target="../media/image5.jpeg" Type="http://schemas.openxmlformats.org/officeDocument/2006/relationships/image"/></Relationships>
</file>

<file path=ppt/slides/_rels/slide3.xml.rels><?xml version="1.0" encoding="UTF-8" standalone="yes" ?><Relationships xmlns="http://schemas.openxmlformats.org/package/2006/relationships"><Relationship Id="rId3" Target="../media/image6.jpeg" Type="http://schemas.openxmlformats.org/officeDocument/2006/relationships/image"/><Relationship Id="rId2" Target="../notesSlides/notesSlide2.xml" Type="http://schemas.openxmlformats.org/officeDocument/2006/relationships/notesSlide"/><Relationship Id="rId1" Target="../slideLayouts/slideLayout2.xml" Type="http://schemas.openxmlformats.org/officeDocument/2006/relationships/slideLayout"/><Relationship Id="rId4" Target="../media/image7.jpeg" Type="http://schemas.openxmlformats.org/officeDocument/2006/relationships/image"/></Relationships>
</file>

<file path=ppt/slides/_rels/slide4.xml.rels><?xml version="1.0" encoding="UTF-8" standalone="yes" ?><Relationships xmlns="http://schemas.openxmlformats.org/package/2006/relationships"><Relationship Id="rId3" Target="../media/image8.jpeg" Type="http://schemas.openxmlformats.org/officeDocument/2006/relationships/image"/><Relationship Id="rId2" Target="../notesSlides/notesSlide3.xml" Type="http://schemas.openxmlformats.org/officeDocument/2006/relationships/notesSlide"/><Relationship Id="rId1" Target="../slideLayouts/slideLayout2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3" Target="../media/image9.jpeg" Type="http://schemas.openxmlformats.org/officeDocument/2006/relationships/image"/><Relationship Id="rId2" Target="../notesSlides/notesSlide4.xml" Type="http://schemas.openxmlformats.org/officeDocument/2006/relationships/notesSlide"/><Relationship Id="rId1" Target="../slideLayouts/slideLayout2.xml" Type="http://schemas.openxmlformats.org/officeDocument/2006/relationships/slideLayout"/><Relationship Id="rId4" Target="../media/image10.jpeg" Type="http://schemas.openxmlformats.org/officeDocument/2006/relationships/image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7.xml.rels><?xml version="1.0" encoding="UTF-8" standalone="yes" ?><Relationships xmlns="http://schemas.openxmlformats.org/package/2006/relationships"><Relationship Id="rId3" Target="../media/image13.jpeg" Type="http://schemas.openxmlformats.org/officeDocument/2006/relationships/image"/><Relationship Id="rId2" Target="../notesSlides/notesSlide6.xml" Type="http://schemas.openxmlformats.org/officeDocument/2006/relationships/notesSlide"/><Relationship Id="rId1" Target="../slideLayouts/slideLayout2.xml" Type="http://schemas.openxmlformats.org/officeDocument/2006/relationships/slideLayout"/><Relationship Id="rId4" Target="../media/image14.jpeg" Type="http://schemas.openxmlformats.org/officeDocument/2006/relationships/image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 ?><Relationships xmlns="http://schemas.openxmlformats.org/package/2006/relationships"><Relationship Id="rId3" Target="../media/image16.jpeg" Type="http://schemas.openxmlformats.org/officeDocument/2006/relationships/image"/><Relationship Id="rId2" Target="../notesSlides/notesSlide8.xml" Type="http://schemas.openxmlformats.org/officeDocument/2006/relationships/notesSlide"/><Relationship Id="rId1" Target="../slideLayouts/slideLayout2.xml" Type="http://schemas.openxmlformats.org/officeDocument/2006/relationships/slideLayout"/><Relationship Id="rId4" Target="../media/image17.jpe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99592" y="1988840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Hyper </a:t>
            </a:r>
            <a:r>
              <a:rPr lang="fr-FR" sz="3600" b="1" dirty="0" err="1" smtClean="0">
                <a:solidFill>
                  <a:srgbClr val="FFC000"/>
                </a:solidFill>
              </a:rPr>
              <a:t>Mall</a:t>
            </a:r>
            <a:r>
              <a:rPr lang="fr-FR" sz="3600" b="1" dirty="0" smtClean="0">
                <a:solidFill>
                  <a:srgbClr val="FFC000"/>
                </a:solidFill>
              </a:rPr>
              <a:t> Sousse</a:t>
            </a:r>
          </a:p>
        </p:txBody>
      </p:sp>
      <p:sp>
        <p:nvSpPr>
          <p:cNvPr id="5" name="Rectangle 4"/>
          <p:cNvSpPr/>
          <p:nvPr/>
        </p:nvSpPr>
        <p:spPr>
          <a:xfrm>
            <a:off x="1212180" y="5483115"/>
            <a:ext cx="1986441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Le 29 juillet 2020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25804" y="5483115"/>
            <a:ext cx="3672408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99591" y="5955439"/>
            <a:ext cx="7416825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Absence de séparation physique entre la zone des </a:t>
            </a:r>
            <a:r>
              <a:rPr lang="fr-FR" b="1" dirty="0" smtClean="0">
                <a:solidFill>
                  <a:srgbClr val="0070C0"/>
                </a:solidFill>
              </a:rPr>
              <a:t>garnitures </a:t>
            </a:r>
            <a:r>
              <a:rPr lang="fr-FR" b="1" dirty="0" smtClean="0">
                <a:solidFill>
                  <a:srgbClr val="0070C0"/>
                </a:solidFill>
              </a:rPr>
              <a:t>sandwichs et celle des boissons.</a:t>
            </a:r>
          </a:p>
        </p:txBody>
      </p:sp>
      <p:pic>
        <p:nvPicPr>
          <p:cNvPr id="3074" name="Picture 2" descr="https://scontent.ftun2-1.fna.fbcdn.net/v/t1.15752-9/117596004_311747430242156_7890262170862666555_n.jpg?_nc_cat=103&amp;_nc_sid=b96e70&amp;_nc_ohc=9pC-mkNPNA0AX9Y8zH6&amp;_nc_ht=scontent.ftun2-1.fna&amp;oh=a30a0b98d706a3d527cf9825dd7b9b43&amp;oe=5F5CE8D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412776"/>
            <a:ext cx="7372350" cy="4152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4251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99590" y="5805264"/>
            <a:ext cx="7416825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Présence de piqûres de moisissures su le tapis du laminoir.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La brosse pour nettoyage du laminoir est usée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203" y="1268760"/>
            <a:ext cx="4114800" cy="4414591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4387" y="1263329"/>
            <a:ext cx="4114800" cy="4420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2448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99591" y="5955439"/>
            <a:ext cx="7416825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Pâtisserie: Stockage des jaunes d’œufs avec les œufs non décontaminés</a:t>
            </a:r>
          </a:p>
        </p:txBody>
      </p:sp>
      <p:pic>
        <p:nvPicPr>
          <p:cNvPr id="4098" name="Picture 2" descr="https://scontent.ftun2-1.fna.fbcdn.net/v/t1.15752-9/117698738_326831465347384_9100379719556647044_n.jpg?_nc_cat=108&amp;_nc_sid=b96e70&amp;_nc_ohc=dllZ694sQj4AX80dpYS&amp;_nc_ht=scontent.ftun2-1.fna&amp;oh=7ee8deef46063b29fa110f7b6eb9c20c&amp;oe=5F5C1CE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556792"/>
            <a:ext cx="7272808" cy="3987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2570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99591" y="5955439"/>
            <a:ext cx="7416825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rtlCol="0" wrap="square">
            <a:spAutoFit/>
          </a:bodyPr>
          <a:lstStyle/>
          <a:p>
            <a:r>
              <a:rPr b="1" dirty="0" lang="fr-FR" smtClean="0">
                <a:solidFill>
                  <a:srgbClr val="0070C0"/>
                </a:solidFill>
              </a:rPr>
              <a:t>Pâtisserie</a:t>
            </a:r>
            <a:r>
              <a:rPr b="1" dirty="0" lang="fr-FR" smtClean="0">
                <a:solidFill>
                  <a:srgbClr val="0070C0"/>
                </a:solidFill>
              </a:rPr>
              <a:t>: </a:t>
            </a:r>
            <a:r>
              <a:rPr b="1" dirty="0" lang="fr-FR" smtClean="0">
                <a:solidFill>
                  <a:srgbClr val="0070C0"/>
                </a:solidFill>
              </a:rPr>
              <a:t>Condensation d’eau à l’intérieur des emballages des pains </a:t>
            </a:r>
            <a:r>
              <a:rPr b="1" dirty="0" err="1" lang="fr-FR" smtClean="0">
                <a:solidFill>
                  <a:srgbClr val="0070C0"/>
                </a:solidFill>
              </a:rPr>
              <a:t>chawarma</a:t>
            </a:r>
            <a:r>
              <a:rPr b="1" dirty="0" lang="fr-FR" smtClean="0">
                <a:solidFill>
                  <a:srgbClr val="0070C0"/>
                </a:solidFill>
              </a:rPr>
              <a:t> et pains en tranche 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3"/>
          <a:stretch/>
        </p:blipFill>
        <p:spPr>
          <a:xfrm>
            <a:off x="611560" y="1352550"/>
            <a:ext cx="3254127" cy="415290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800000">
            <a:off x="4139951" y="1352550"/>
            <a:ext cx="4176464" cy="415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572945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99591" y="5955439"/>
            <a:ext cx="7416825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</a:t>
            </a:r>
            <a:r>
              <a:rPr lang="fr-FR" b="1" dirty="0" smtClean="0">
                <a:solidFill>
                  <a:srgbClr val="0070C0"/>
                </a:solidFill>
              </a:rPr>
              <a:t>Exposition des boites de conserve à l’état cabossé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Les </a:t>
            </a:r>
            <a:r>
              <a:rPr lang="fr-FR" b="1" dirty="0">
                <a:solidFill>
                  <a:srgbClr val="0070C0"/>
                </a:solidFill>
              </a:rPr>
              <a:t>languettes de sécurité des veloutés sont </a:t>
            </a:r>
            <a:r>
              <a:rPr lang="fr-FR" b="1" dirty="0" smtClean="0">
                <a:solidFill>
                  <a:srgbClr val="0070C0"/>
                </a:solidFill>
              </a:rPr>
              <a:t>déchirées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78090" y="1232524"/>
            <a:ext cx="4114800" cy="449203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3568" y="1210069"/>
            <a:ext cx="3240360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783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99591" y="5955439"/>
            <a:ext cx="7416825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Condiments: </a:t>
            </a:r>
            <a:r>
              <a:rPr lang="fr-FR" b="1" dirty="0" smtClean="0">
                <a:solidFill>
                  <a:srgbClr val="0070C0"/>
                </a:solidFill>
              </a:rPr>
              <a:t>Présence de salissures sur les palettes </a:t>
            </a:r>
            <a:r>
              <a:rPr lang="fr-FR" b="1" dirty="0" smtClean="0">
                <a:solidFill>
                  <a:srgbClr val="0070C0"/>
                </a:solidFill>
              </a:rPr>
              <a:t>(stockage sec et </a:t>
            </a:r>
            <a:r>
              <a:rPr lang="fr-FR" b="1" dirty="0" smtClean="0">
                <a:solidFill>
                  <a:srgbClr val="0070C0"/>
                </a:solidFill>
              </a:rPr>
              <a:t>froid), le sol et les couvercles </a:t>
            </a:r>
            <a:r>
              <a:rPr lang="fr-FR" b="1" dirty="0" smtClean="0">
                <a:solidFill>
                  <a:srgbClr val="0070C0"/>
                </a:solidFill>
              </a:rPr>
              <a:t>des seaux de </a:t>
            </a:r>
            <a:r>
              <a:rPr lang="fr-FR" b="1" dirty="0" smtClean="0">
                <a:solidFill>
                  <a:srgbClr val="0070C0"/>
                </a:solidFill>
              </a:rPr>
              <a:t>condiments.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528" y="1352550"/>
            <a:ext cx="3816424" cy="4380706"/>
          </a:xfrm>
          <a:prstGeom prst="rect">
            <a:avLst/>
          </a:prstGeom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3967" y="1352550"/>
            <a:ext cx="4320481" cy="4380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6929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81263" y="5805264"/>
            <a:ext cx="7416825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Condiments: Des produits casse sont trouvés dans la zone de stockage des produits conformes dans la CF.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La zone des produits retour n’est pas identifiée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528" y="1360060"/>
            <a:ext cx="3513584" cy="411480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76785" y="1360060"/>
            <a:ext cx="4114800" cy="3915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7347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99591" y="5955439"/>
            <a:ext cx="7416825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Condiments: Exposition de L’ail moulu et harissa sans protection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5825" y="1352550"/>
            <a:ext cx="7372350" cy="415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236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78922" y="5733256"/>
            <a:ext cx="7416825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Présence excessives de mouches de vinaigre sur les oignons.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Les cartons des huiles d’olive sont mouillés par l’huile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0" y="1196752"/>
            <a:ext cx="4114800" cy="439248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7335" y="1162597"/>
            <a:ext cx="4114800" cy="4426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6225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86460" y="5733256"/>
            <a:ext cx="7416825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Fraiche découpe: Un bac contient des fruits pourris sur linéaire hors service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La poubelle est remplie par des restes d’emballage.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1026" name="Picture 2" descr="https://scontent.ftun2-1.fna.fbcdn.net/v/t1.15752-9/116836594_291602955269391_7142635125735822140_n.jpg?_nc_cat=103&amp;_nc_sid=b96e70&amp;_nc_ohc=YpNBwUlRCV0AX9hisX4&amp;_nc_oc=AQmgGffyhmGI_irhgoJF9mqo8MuhJ9rwOkSFyvhKznGQB-AaPKqgmpYFx_k0c980q5U&amp;_nc_ht=scontent.ftun2-1.fna&amp;oh=e6dfff47431c7d7fdfc1337ae0b405af&amp;oe=5F5BF160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96752"/>
            <a:ext cx="3672408" cy="4348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scontent.ftun2-1.fna.fbcdn.net/v/t1.15752-9/117122702_2700226213637820_8536321058727930317_n.jpg?_nc_cat=101&amp;_nc_sid=b96e70&amp;_nc_ohc=I2IIAr0UtO4AX9w0lkN&amp;_nc_ht=scontent.ftun2-1.fna&amp;oh=ea2da51ee2981ffbb60975ae24fd177f&amp;oe=5F5CBD4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4873" y="1209649"/>
            <a:ext cx="3902199" cy="4348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7302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99591" y="5955439"/>
            <a:ext cx="7416825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Fraiche découpe: Absence de la liste des ingrédients sur les étiquettes UHD de la salade des fruits et du jus de fruits.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52" y="1209667"/>
            <a:ext cx="3902199" cy="415290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974" y="1209667"/>
            <a:ext cx="4114800" cy="415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891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99591" y="5955439"/>
            <a:ext cx="7416825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Boucherie: Les billots des viandes rouges sont fissurés.</a:t>
            </a:r>
          </a:p>
        </p:txBody>
      </p:sp>
      <p:pic>
        <p:nvPicPr>
          <p:cNvPr id="2050" name="Picture 2" descr="https://scontent.ftun2-1.fna.fbcdn.net/v/t1.15752-9/117639816_721194528725869_5301342797619666836_n.jpg?_nc_cat=107&amp;_nc_sid=b96e70&amp;_nc_ohc=RWt3_yjk20gAX-MPNzs&amp;_nc_ht=scontent.ftun2-1.fna&amp;oh=1e8cdfa1541363c61bdd3419f9117e01&amp;oe=5F5ADF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412776"/>
            <a:ext cx="7372350" cy="4152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0168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41349" y="5805264"/>
            <a:ext cx="7416825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Boucherie: La T° des merguez exposés au meuble </a:t>
            </a:r>
            <a:r>
              <a:rPr lang="fr-FR" b="1" dirty="0" err="1" smtClean="0">
                <a:solidFill>
                  <a:srgbClr val="0070C0"/>
                </a:solidFill>
              </a:rPr>
              <a:t>trad</a:t>
            </a:r>
            <a:r>
              <a:rPr lang="fr-FR" b="1" dirty="0" smtClean="0">
                <a:solidFill>
                  <a:srgbClr val="0070C0"/>
                </a:solidFill>
              </a:rPr>
              <a:t> est de 7,5°C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Oxydation du revêtement mural du labo volaillerie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560" y="1412776"/>
            <a:ext cx="4114800" cy="423789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2039" y="1352550"/>
            <a:ext cx="3326135" cy="415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9420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22932</TotalTime>
  <Words>268</Words>
  <Application>Microsoft Office PowerPoint</Application>
  <PresentationFormat>Affichage à l'écran (4:3)</PresentationFormat>
  <Paragraphs>36</Paragraphs>
  <Slides>14</Slides>
  <Notes>13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406</cp:revision>
  <cp:lastPrinted>2016-02-08T19:41:58Z</cp:lastPrinted>
  <dcterms:created xsi:type="dcterms:W3CDTF">2014-03-07T09:21:22Z</dcterms:created>
  <dcterms:modified xsi:type="dcterms:W3CDTF">2020-08-15T09:26:43Z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711652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