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68" r:id="rId2"/>
    <p:sldId id="269" r:id="rId3"/>
    <p:sldId id="270" r:id="rId4"/>
    <p:sldId id="271" r:id="rId5"/>
    <p:sldId id="272" r:id="rId6"/>
    <p:sldId id="274" r:id="rId7"/>
    <p:sldId id="282" r:id="rId8"/>
    <p:sldId id="283" r:id="rId9"/>
    <p:sldId id="284" r:id="rId10"/>
    <p:sldId id="285" r:id="rId11"/>
    <p:sldId id="288" r:id="rId12"/>
    <p:sldId id="286" r:id="rId13"/>
    <p:sldId id="287" r:id="rId14"/>
    <p:sldId id="289" r:id="rId15"/>
    <p:sldId id="290" r:id="rId16"/>
    <p:sldId id="291" r:id="rId17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434" autoAdjust="0"/>
  </p:normalViewPr>
  <p:slideViewPr>
    <p:cSldViewPr>
      <p:cViewPr varScale="1">
        <p:scale>
          <a:sx n="111" d="100"/>
          <a:sy n="111" d="100"/>
        </p:scale>
        <p:origin x="159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06/07/2020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06/07/2020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</a:t>
            </a:r>
            <a:r>
              <a:rPr lang="fr-FR" noProof="0" dirty="0" err="1" smtClean="0"/>
              <a:t>SmartArt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HM Gabes</a:t>
            </a:r>
          </a:p>
        </p:txBody>
      </p:sp>
      <p:pic>
        <p:nvPicPr>
          <p:cNvPr id="10" name="Picture 2" descr="http://img1.mxstatic.com/wallpapers/1f8f66d52c227ebbb5d723b8423379d7_large.png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957" y="-48537"/>
            <a:ext cx="1784670" cy="133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Hypermarché Gabes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9459" y="5855028"/>
            <a:ext cx="1795684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29 juin 2020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53269" y="5805175"/>
            <a:ext cx="2363147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Hatem  KARAA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12776"/>
            <a:ext cx="5988496" cy="4491372"/>
          </a:xfrm>
        </p:spPr>
      </p:pic>
      <p:sp>
        <p:nvSpPr>
          <p:cNvPr id="4" name="ZoneTexte 3"/>
          <p:cNvSpPr txBox="1"/>
          <p:nvPr/>
        </p:nvSpPr>
        <p:spPr>
          <a:xfrm>
            <a:off x="611560" y="6093296"/>
            <a:ext cx="777686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Olives/épices: Usage des pots de ricotta pour transvaser les salaisons.</a:t>
            </a:r>
          </a:p>
        </p:txBody>
      </p:sp>
    </p:spTree>
    <p:extLst>
      <p:ext uri="{BB962C8B-B14F-4D97-AF65-F5344CB8AC3E}">
        <p14:creationId xmlns:p14="http://schemas.microsoft.com/office/powerpoint/2010/main" val="2307459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525110"/>
            <a:ext cx="5688632" cy="4266474"/>
          </a:xfrm>
        </p:spPr>
      </p:pic>
      <p:sp>
        <p:nvSpPr>
          <p:cNvPr id="4" name="ZoneTexte 3"/>
          <p:cNvSpPr txBox="1"/>
          <p:nvPr/>
        </p:nvSpPr>
        <p:spPr>
          <a:xfrm>
            <a:off x="611560" y="6093296"/>
            <a:ext cx="7776864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Olives / épices: les fruits à coques moulus ne sont pas protégés.</a:t>
            </a:r>
          </a:p>
        </p:txBody>
      </p:sp>
    </p:spTree>
    <p:extLst>
      <p:ext uri="{BB962C8B-B14F-4D97-AF65-F5344CB8AC3E}">
        <p14:creationId xmlns:p14="http://schemas.microsoft.com/office/powerpoint/2010/main" val="2047516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84784"/>
            <a:ext cx="6336704" cy="4320480"/>
          </a:xfrm>
        </p:spPr>
      </p:pic>
      <p:sp>
        <p:nvSpPr>
          <p:cNvPr id="6" name="ZoneTexte 5"/>
          <p:cNvSpPr txBox="1"/>
          <p:nvPr/>
        </p:nvSpPr>
        <p:spPr>
          <a:xfrm>
            <a:off x="971600" y="6093296"/>
            <a:ext cx="7200800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Fruits et légumes: Etiquettes illisibles des dates conditionnées FKE.</a:t>
            </a:r>
          </a:p>
        </p:txBody>
      </p:sp>
    </p:spTree>
    <p:extLst>
      <p:ext uri="{BB962C8B-B14F-4D97-AF65-F5344CB8AC3E}">
        <p14:creationId xmlns:p14="http://schemas.microsoft.com/office/powerpoint/2010/main" val="2039017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25110"/>
            <a:ext cx="6048672" cy="4536504"/>
          </a:xfrm>
        </p:spPr>
      </p:pic>
      <p:sp>
        <p:nvSpPr>
          <p:cNvPr id="4" name="ZoneTexte 3"/>
          <p:cNvSpPr txBox="1"/>
          <p:nvPr/>
        </p:nvSpPr>
        <p:spPr>
          <a:xfrm>
            <a:off x="611560" y="6093296"/>
            <a:ext cx="7776864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Fruits et légumes: caisse de melon sale.</a:t>
            </a:r>
          </a:p>
        </p:txBody>
      </p:sp>
    </p:spTree>
    <p:extLst>
      <p:ext uri="{BB962C8B-B14F-4D97-AF65-F5344CB8AC3E}">
        <p14:creationId xmlns:p14="http://schemas.microsoft.com/office/powerpoint/2010/main" val="3257260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876" y="1556792"/>
            <a:ext cx="6336704" cy="4752528"/>
          </a:xfrm>
        </p:spPr>
      </p:pic>
      <p:sp>
        <p:nvSpPr>
          <p:cNvPr id="4" name="ZoneTexte 3"/>
          <p:cNvSpPr txBox="1"/>
          <p:nvPr/>
        </p:nvSpPr>
        <p:spPr>
          <a:xfrm>
            <a:off x="581796" y="6309320"/>
            <a:ext cx="7776864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Traiteur: Produit « </a:t>
            </a:r>
            <a:r>
              <a:rPr lang="fr-FR" altLang="fr-FR" b="1" dirty="0" err="1" smtClean="0">
                <a:solidFill>
                  <a:srgbClr val="0070C0"/>
                </a:solidFill>
              </a:rPr>
              <a:t>Essanaouber</a:t>
            </a:r>
            <a:r>
              <a:rPr lang="fr-FR" altLang="fr-FR" b="1" dirty="0" smtClean="0">
                <a:solidFill>
                  <a:srgbClr val="0070C0"/>
                </a:solidFill>
              </a:rPr>
              <a:t> » </a:t>
            </a:r>
            <a:r>
              <a:rPr lang="fr-FR" altLang="fr-FR" b="1" smtClean="0">
                <a:solidFill>
                  <a:srgbClr val="0070C0"/>
                </a:solidFill>
              </a:rPr>
              <a:t>doublement étiqueté.</a:t>
            </a:r>
            <a:endParaRPr lang="fr-FR" altLang="fr-FR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778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25110"/>
            <a:ext cx="6120680" cy="4590510"/>
          </a:xfrm>
        </p:spPr>
      </p:pic>
      <p:sp>
        <p:nvSpPr>
          <p:cNvPr id="4" name="ZoneTexte 3"/>
          <p:cNvSpPr txBox="1"/>
          <p:nvPr/>
        </p:nvSpPr>
        <p:spPr>
          <a:xfrm>
            <a:off x="575556" y="6309320"/>
            <a:ext cx="777686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Rayon PLS: Accumulation de givre sur les crèmes glacées mises à la vente. </a:t>
            </a:r>
          </a:p>
        </p:txBody>
      </p:sp>
    </p:spTree>
    <p:extLst>
      <p:ext uri="{BB962C8B-B14F-4D97-AF65-F5344CB8AC3E}">
        <p14:creationId xmlns:p14="http://schemas.microsoft.com/office/powerpoint/2010/main" val="1460065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63688" y="1525110"/>
            <a:ext cx="5760640" cy="4320480"/>
          </a:xfrm>
        </p:spPr>
      </p:pic>
      <p:sp>
        <p:nvSpPr>
          <p:cNvPr id="4" name="ZoneTexte 3"/>
          <p:cNvSpPr txBox="1"/>
          <p:nvPr/>
        </p:nvSpPr>
        <p:spPr>
          <a:xfrm>
            <a:off x="611560" y="6093296"/>
            <a:ext cx="777686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Pâtisserie: Etiquetage erroné de certains produits (gâteau noisette *1 portant la mention produit décongelé à ne pas recongelé). </a:t>
            </a:r>
          </a:p>
        </p:txBody>
      </p:sp>
    </p:spTree>
    <p:extLst>
      <p:ext uri="{BB962C8B-B14F-4D97-AF65-F5344CB8AC3E}">
        <p14:creationId xmlns:p14="http://schemas.microsoft.com/office/powerpoint/2010/main" val="18455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02872" y="5877272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Boucherie: La vérification mensuelle à la thermosonde en chambre froide et aux meubles n’est pas réalisée au mois de mai 2020.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52056" y="500638"/>
            <a:ext cx="4606487" cy="614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3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6165304"/>
            <a:ext cx="7704856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Boucherie: la contrôle de température est réalisé le jour de fermeture du magasin (24 mai 2020).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588" y="584684"/>
            <a:ext cx="4802781" cy="6408711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4391979" y="3846759"/>
            <a:ext cx="504056" cy="216024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1649047" y="3870971"/>
            <a:ext cx="504056" cy="216024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5580112" y="3762959"/>
            <a:ext cx="504056" cy="216024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3251225" y="3870971"/>
            <a:ext cx="504056" cy="216024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858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6165304"/>
            <a:ext cx="6681999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Boucherie: température à cœur d’un poulet au linéaire </a:t>
            </a:r>
            <a:r>
              <a:rPr lang="fr-FR" altLang="fr-FR" b="1" dirty="0" err="1" smtClean="0">
                <a:solidFill>
                  <a:srgbClr val="0070C0"/>
                </a:solidFill>
              </a:rPr>
              <a:t>trad</a:t>
            </a:r>
            <a:r>
              <a:rPr lang="fr-FR" altLang="fr-FR" b="1" dirty="0" smtClean="0">
                <a:solidFill>
                  <a:srgbClr val="0070C0"/>
                </a:solidFill>
              </a:rPr>
              <a:t> était de +8,7°C.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31894"/>
            <a:ext cx="604867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9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14348" y="6093296"/>
            <a:ext cx="7704856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Boucherie: meuble viandes rouges </a:t>
            </a:r>
            <a:r>
              <a:rPr lang="fr-FR" altLang="fr-FR" b="1" dirty="0" err="1" smtClean="0">
                <a:solidFill>
                  <a:srgbClr val="0070C0"/>
                </a:solidFill>
              </a:rPr>
              <a:t>trad</a:t>
            </a:r>
            <a:r>
              <a:rPr lang="fr-FR" altLang="fr-FR" b="1" dirty="0" smtClean="0">
                <a:solidFill>
                  <a:srgbClr val="0070C0"/>
                </a:solidFill>
              </a:rPr>
              <a:t> est sans </a:t>
            </a:r>
            <a:r>
              <a:rPr lang="fr-FR" altLang="fr-FR" b="1" dirty="0" err="1" smtClean="0">
                <a:solidFill>
                  <a:srgbClr val="0070C0"/>
                </a:solidFill>
              </a:rPr>
              <a:t>affciheur</a:t>
            </a:r>
            <a:r>
              <a:rPr lang="fr-FR" altLang="fr-FR" b="1" dirty="0" smtClean="0">
                <a:solidFill>
                  <a:srgbClr val="0070C0"/>
                </a:solidFill>
              </a:rPr>
              <a:t>.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2649" y="805782"/>
            <a:ext cx="4492012" cy="599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6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12676" y="6237312"/>
            <a:ext cx="810039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Boucherie: peinture écaillée du meuble LS.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84" y="1268760"/>
            <a:ext cx="6498976" cy="487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7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6093296"/>
            <a:ext cx="7776864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Boucherie: Quantité du </a:t>
            </a:r>
            <a:r>
              <a:rPr lang="fr-FR" altLang="fr-FR" b="1" dirty="0" err="1" smtClean="0">
                <a:solidFill>
                  <a:srgbClr val="0070C0"/>
                </a:solidFill>
              </a:rPr>
              <a:t>taberner</a:t>
            </a:r>
            <a:r>
              <a:rPr lang="fr-FR" altLang="fr-FR" b="1" dirty="0" smtClean="0">
                <a:solidFill>
                  <a:srgbClr val="0070C0"/>
                </a:solidFill>
              </a:rPr>
              <a:t> ajoutée est erronée.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52565" y="483839"/>
            <a:ext cx="4694853" cy="626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6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28800"/>
            <a:ext cx="5760640" cy="4320480"/>
          </a:xfrm>
        </p:spPr>
      </p:pic>
      <p:sp>
        <p:nvSpPr>
          <p:cNvPr id="4" name="ZoneTexte 3"/>
          <p:cNvSpPr txBox="1"/>
          <p:nvPr/>
        </p:nvSpPr>
        <p:spPr>
          <a:xfrm>
            <a:off x="611560" y="6093296"/>
            <a:ext cx="7776864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Poissonnerie: Traces de rouilles sur la face interne de l’évacuation de la glace de la fabrique.</a:t>
            </a:r>
          </a:p>
        </p:txBody>
      </p:sp>
    </p:spTree>
    <p:extLst>
      <p:ext uri="{BB962C8B-B14F-4D97-AF65-F5344CB8AC3E}">
        <p14:creationId xmlns:p14="http://schemas.microsoft.com/office/powerpoint/2010/main" val="3344583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603" y="1556792"/>
            <a:ext cx="3777469" cy="5040560"/>
          </a:xfrm>
        </p:spPr>
      </p:pic>
      <p:sp>
        <p:nvSpPr>
          <p:cNvPr id="4" name="ZoneTexte 3"/>
          <p:cNvSpPr txBox="1"/>
          <p:nvPr/>
        </p:nvSpPr>
        <p:spPr>
          <a:xfrm>
            <a:off x="755576" y="3861048"/>
            <a:ext cx="3528392" cy="147732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dirty="0" smtClean="0">
                <a:solidFill>
                  <a:srgbClr val="0070C0"/>
                </a:solidFill>
              </a:rPr>
              <a:t>Poissonnerie: Usage de produits de nettoyage non agréés par UHD.</a:t>
            </a:r>
          </a:p>
          <a:p>
            <a:r>
              <a:rPr lang="fr-FR" altLang="fr-FR" b="1" dirty="0" smtClean="0">
                <a:solidFill>
                  <a:srgbClr val="0070C0"/>
                </a:solidFill>
              </a:rPr>
              <a:t>Le matériel de nettoyage est rangé au niveau du rayon.</a:t>
            </a:r>
          </a:p>
        </p:txBody>
      </p:sp>
    </p:spTree>
    <p:extLst>
      <p:ext uri="{BB962C8B-B14F-4D97-AF65-F5344CB8AC3E}">
        <p14:creationId xmlns:p14="http://schemas.microsoft.com/office/powerpoint/2010/main" val="26805215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16905</TotalTime>
  <Words>225</Words>
  <Application>Microsoft Office PowerPoint</Application>
  <PresentationFormat>Affichage à l'écran (4:3)</PresentationFormat>
  <Paragraphs>20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Admin</cp:lastModifiedBy>
  <cp:revision>339</cp:revision>
  <cp:lastPrinted>2016-02-08T19:41:58Z</cp:lastPrinted>
  <dcterms:created xsi:type="dcterms:W3CDTF">2014-03-07T09:21:22Z</dcterms:created>
  <dcterms:modified xsi:type="dcterms:W3CDTF">2020-07-06T08:09:57Z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1275608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