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8" r:id="rId2"/>
    <p:sldId id="556" r:id="rId3"/>
    <p:sldId id="557" r:id="rId4"/>
    <p:sldId id="558" r:id="rId5"/>
    <p:sldId id="559" r:id="rId6"/>
    <p:sldId id="560" r:id="rId7"/>
    <p:sldId id="561" r:id="rId8"/>
    <p:sldId id="562" r:id="rId9"/>
    <p:sldId id="563" r:id="rId10"/>
    <p:sldId id="564" r:id="rId11"/>
    <p:sldId id="565" r:id="rId12"/>
    <p:sldId id="566" r:id="rId13"/>
    <p:sldId id="567" r:id="rId14"/>
    <p:sldId id="568" r:id="rId15"/>
    <p:sldId id="569" r:id="rId16"/>
    <p:sldId id="570" r:id="rId17"/>
    <p:sldId id="571" r:id="rId18"/>
    <p:sldId id="572" r:id="rId19"/>
    <p:sldId id="573" r:id="rId2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462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08/06/2020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08/06/2020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907704" y="241101"/>
            <a:ext cx="5400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sz="2400" kern="0" dirty="0" smtClean="0"/>
              <a:t>Audit Magasin: OUED</a:t>
            </a:r>
            <a:r>
              <a:rPr lang="fr-FR" altLang="fr-FR" sz="2400" kern="0" baseline="0" dirty="0" smtClean="0"/>
              <a:t> LIL</a:t>
            </a:r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OUED LIL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05 Juin 2020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Dhia Mechlaoui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6093296"/>
            <a:ext cx="788487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Boucherie/volaillerie: absence de l’enregistrement des données de traçabilité sur la fiche de réception.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1010" y="1556792"/>
            <a:ext cx="4605976" cy="41268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92080" y="4581128"/>
            <a:ext cx="1440160" cy="1008112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30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5890046"/>
            <a:ext cx="788487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Boucherie/volaillerie: hausse de la température de stockage du meuble d’exposition TRAD.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T° mesurée de l’ordre de 6,1°C.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9952" y="1486468"/>
            <a:ext cx="4179816" cy="42930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86468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8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6093296"/>
            <a:ext cx="788487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Boucherie/volaillerie: la température à cœur mesurée de l’escalope exposée était à 5,8°C.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3818" y="1268760"/>
            <a:ext cx="324036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8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55576" y="6093296"/>
            <a:ext cx="76328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Charcuterie/fromages: </a:t>
            </a:r>
            <a:r>
              <a:rPr lang="fr-FR" b="1" dirty="0" smtClean="0">
                <a:solidFill>
                  <a:srgbClr val="0070C0"/>
                </a:solidFill>
              </a:rPr>
              <a:t>présence </a:t>
            </a:r>
            <a:r>
              <a:rPr lang="fr-FR" b="1" dirty="0">
                <a:solidFill>
                  <a:srgbClr val="0070C0"/>
                </a:solidFill>
              </a:rPr>
              <a:t>d'une mouche sur la trancheuse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1556792"/>
            <a:ext cx="2844274" cy="417646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1916832"/>
            <a:ext cx="2376264" cy="3251730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>
            <a:off x="5364088" y="2276872"/>
            <a:ext cx="1008112" cy="100811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78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6093296"/>
            <a:ext cx="788487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L’utilisation du détergent domestique n’est pas </a:t>
            </a:r>
            <a:r>
              <a:rPr lang="fr-FR" b="1" dirty="0" smtClean="0">
                <a:solidFill>
                  <a:srgbClr val="0070C0"/>
                </a:solidFill>
              </a:rPr>
              <a:t>autorisée, </a:t>
            </a:r>
            <a:r>
              <a:rPr lang="fr-FR" b="1" dirty="0" smtClean="0">
                <a:solidFill>
                  <a:srgbClr val="0070C0"/>
                </a:solidFill>
              </a:rPr>
              <a:t>utiliser ceux qui sont homologués.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9952" y="1556792"/>
            <a:ext cx="1416157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6237312"/>
            <a:ext cx="78848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Boucherie/volaillerie: colmater la jointure.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079" y="1412776"/>
            <a:ext cx="3363838" cy="44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0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771800" y="5517232"/>
            <a:ext cx="56166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les emballages de deux boudins de « salami de dinde, Chahia » exposés  </a:t>
            </a:r>
            <a:r>
              <a:rPr lang="fr-FR" b="1" dirty="0">
                <a:solidFill>
                  <a:srgbClr val="0070C0"/>
                </a:solidFill>
              </a:rPr>
              <a:t>était </a:t>
            </a:r>
            <a:r>
              <a:rPr lang="fr-FR" b="1" dirty="0" smtClean="0">
                <a:solidFill>
                  <a:srgbClr val="0070C0"/>
                </a:solidFill>
              </a:rPr>
              <a:t>froissés.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340768"/>
            <a:ext cx="2240249" cy="50405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7784" y="1340768"/>
            <a:ext cx="281333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8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27584" y="6165304"/>
            <a:ext cx="73448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la peinture </a:t>
            </a:r>
            <a:r>
              <a:rPr lang="fr-FR" b="1" dirty="0" smtClean="0">
                <a:solidFill>
                  <a:srgbClr val="0070C0"/>
                </a:solidFill>
              </a:rPr>
              <a:t>du revêtement du meuble </a:t>
            </a:r>
            <a:r>
              <a:rPr lang="fr-FR" b="1" dirty="0" smtClean="0">
                <a:solidFill>
                  <a:srgbClr val="0070C0"/>
                </a:solidFill>
              </a:rPr>
              <a:t>était décollée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966" y="1556792"/>
            <a:ext cx="514806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5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6300028"/>
            <a:ext cx="78848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retirer les </a:t>
            </a:r>
            <a:r>
              <a:rPr lang="fr-FR" b="1" dirty="0" smtClean="0">
                <a:solidFill>
                  <a:srgbClr val="0070C0"/>
                </a:solidFill>
              </a:rPr>
              <a:t>boîtes </a:t>
            </a:r>
            <a:r>
              <a:rPr lang="fr-FR" b="1" dirty="0" smtClean="0">
                <a:solidFill>
                  <a:srgbClr val="0070C0"/>
                </a:solidFill>
              </a:rPr>
              <a:t>de conserve cabossées du rayon.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1268760"/>
            <a:ext cx="2088232" cy="46332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960" y="1412776"/>
            <a:ext cx="321468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9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07704" y="6165304"/>
            <a:ext cx="59046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70C0"/>
                </a:solidFill>
              </a:rPr>
              <a:t>PGC: le cache du tube néon était démonté.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628800"/>
            <a:ext cx="3024336" cy="403244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628800"/>
            <a:ext cx="302433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1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47564" y="6093296"/>
            <a:ext cx="788487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Terminal de </a:t>
            </a:r>
            <a:r>
              <a:rPr lang="fr-FR" b="1" dirty="0">
                <a:solidFill>
                  <a:srgbClr val="0070C0"/>
                </a:solidFill>
              </a:rPr>
              <a:t>cuisson: </a:t>
            </a:r>
            <a:r>
              <a:rPr lang="fr-FR" b="1" dirty="0" smtClean="0">
                <a:solidFill>
                  <a:srgbClr val="0070C0"/>
                </a:solidFill>
              </a:rPr>
              <a:t>manque </a:t>
            </a:r>
            <a:r>
              <a:rPr lang="fr-FR" b="1" dirty="0">
                <a:solidFill>
                  <a:srgbClr val="0070C0"/>
                </a:solidFill>
              </a:rPr>
              <a:t>de propreté de la table de travail du laboratoire. 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340768"/>
            <a:ext cx="4139952" cy="33296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21" y="1340768"/>
            <a:ext cx="4439477" cy="33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9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6093296"/>
            <a:ext cx="78848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Terminal de cuisson: </a:t>
            </a:r>
            <a:r>
              <a:rPr lang="fr-FR" b="1" dirty="0">
                <a:solidFill>
                  <a:srgbClr val="0070C0"/>
                </a:solidFill>
              </a:rPr>
              <a:t>le </a:t>
            </a:r>
            <a:r>
              <a:rPr lang="fr-FR" b="1" dirty="0" smtClean="0">
                <a:solidFill>
                  <a:srgbClr val="0070C0"/>
                </a:solidFill>
              </a:rPr>
              <a:t>distributeur du savon liquide est rompu.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4" y="1412776"/>
            <a:ext cx="2731052" cy="354455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1" y="1412776"/>
            <a:ext cx="2592288" cy="354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9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59" y="6093296"/>
            <a:ext cx="788487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Terminal de cuisson: le distributeur de papier essuie-mains n’était pas approvisionné. 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0006" y="1412776"/>
            <a:ext cx="3707983" cy="4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6093296"/>
            <a:ext cx="78848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Terminal de cuisson</a:t>
            </a:r>
            <a:r>
              <a:rPr lang="fr-FR" b="1" dirty="0" smtClean="0">
                <a:solidFill>
                  <a:srgbClr val="0070C0"/>
                </a:solidFill>
              </a:rPr>
              <a:t>: le système d’extraction du four était démonté.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412775"/>
            <a:ext cx="2859782" cy="381304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412776"/>
            <a:ext cx="2859782" cy="381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7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6093296"/>
            <a:ext cx="78848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Terminal de </a:t>
            </a:r>
            <a:r>
              <a:rPr lang="fr-FR" b="1" dirty="0" smtClean="0">
                <a:solidFill>
                  <a:srgbClr val="0070C0"/>
                </a:solidFill>
              </a:rPr>
              <a:t>cuisson: jointure du four décollée.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978" y="1700808"/>
            <a:ext cx="4932040" cy="36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1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6093296"/>
            <a:ext cx="788487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Charcuterie: un boudin de jambon (casse) était stocké à l’enceinte frigorifique et sans identification.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1730" y="1556792"/>
            <a:ext cx="4824536" cy="392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6021288"/>
            <a:ext cx="788487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Fromages: manque de l’ajout de l’étiquette de traçabilité UHD sur la meule de fromage entamée.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3928" y="1482318"/>
            <a:ext cx="4383214" cy="39629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5" y="1484784"/>
            <a:ext cx="3200715" cy="33123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00192" y="2852936"/>
            <a:ext cx="1656184" cy="115212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33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8" y="5949280"/>
            <a:ext cx="788487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Fromages: les mentions légales sur une boule de fromage entamée étaient illisibles.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3678" y="1628800"/>
            <a:ext cx="576064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2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42577</TotalTime>
  <Words>243</Words>
  <Application>Microsoft Office PowerPoint</Application>
  <PresentationFormat>Affichage à l'écran (4:3)</PresentationFormat>
  <Paragraphs>23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Dia Mechlaoui</cp:lastModifiedBy>
  <cp:revision>836</cp:revision>
  <cp:lastPrinted>2016-02-08T19:41:58Z</cp:lastPrinted>
  <dcterms:created xsi:type="dcterms:W3CDTF">2014-03-07T09:21:22Z</dcterms:created>
  <dcterms:modified xsi:type="dcterms:W3CDTF">2020-06-08T16:33:14Z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3729747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