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68" r:id="rId2"/>
    <p:sldId id="330" r:id="rId3"/>
    <p:sldId id="359" r:id="rId4"/>
    <p:sldId id="355" r:id="rId5"/>
    <p:sldId id="356" r:id="rId6"/>
    <p:sldId id="357" r:id="rId7"/>
    <p:sldId id="358" r:id="rId8"/>
    <p:sldId id="360" r:id="rId9"/>
    <p:sldId id="362" r:id="rId10"/>
    <p:sldId id="363" r:id="rId11"/>
    <p:sldId id="365" r:id="rId12"/>
    <p:sldId id="361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64" r:id="rId26"/>
    <p:sldId id="378" r:id="rId2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434" autoAdjust="0"/>
  </p:normalViewPr>
  <p:slideViewPr>
    <p:cSldViewPr>
      <p:cViewPr varScale="1">
        <p:scale>
          <a:sx n="69" d="100"/>
          <a:sy n="69" d="100"/>
        </p:scale>
        <p:origin x="148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04/05/2019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04/05/2019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Teniour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microsoft.com/office/2007/relationships/hdphoto" Target="../media/hdphoto6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</a:t>
            </a:r>
            <a:r>
              <a:rPr lang="fr-FR" sz="3600" b="1" dirty="0" err="1" smtClean="0">
                <a:solidFill>
                  <a:srgbClr val="FFC000"/>
                </a:solidFill>
              </a:rPr>
              <a:t>Teniour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1450" y="5732817"/>
            <a:ext cx="1891865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26 Avril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8766" y="5758299"/>
            <a:ext cx="2417650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Traiteur: Les produits (poulet rôti, </a:t>
            </a:r>
            <a:r>
              <a:rPr lang="fr-FR" sz="1600" b="1" dirty="0" err="1"/>
              <a:t>nuggets</a:t>
            </a:r>
            <a:r>
              <a:rPr lang="fr-FR" sz="1600" b="1" dirty="0"/>
              <a:t>, roulet, …) n'étaient pas enregistrés sur les feuilles de traçabilité.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Traiteur</a:t>
            </a:r>
            <a:r>
              <a:rPr lang="fr-FR" sz="1600" b="1" dirty="0"/>
              <a:t>: Le suivi et l'enregistrement des températures à cœur de la chaine du froid n'étaient pas réalisés.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02" y="1124744"/>
            <a:ext cx="6516216" cy="488716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5868144" y="1772816"/>
            <a:ext cx="648072" cy="41044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1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81996" y="6165304"/>
            <a:ext cx="40062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Boul</a:t>
            </a:r>
            <a:r>
              <a:rPr lang="fr-FR" sz="1600" b="1" dirty="0" smtClean="0"/>
              <a:t>/</a:t>
            </a:r>
            <a:r>
              <a:rPr lang="fr-FR" sz="1600" b="1" dirty="0" err="1" smtClean="0"/>
              <a:t>pât</a:t>
            </a:r>
            <a:r>
              <a:rPr lang="fr-FR" sz="1600" b="1" dirty="0" smtClean="0"/>
              <a:t>: La jointure du four était usée.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894" y="836712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/>
              <a:t>Boul</a:t>
            </a:r>
            <a:r>
              <a:rPr lang="fr-FR" sz="1600" b="1" dirty="0" smtClean="0"/>
              <a:t>/</a:t>
            </a:r>
            <a:r>
              <a:rPr lang="fr-FR" sz="1600" b="1" dirty="0" err="1" smtClean="0"/>
              <a:t>pât</a:t>
            </a:r>
            <a:r>
              <a:rPr lang="fr-FR" sz="1600" b="1" dirty="0"/>
              <a:t>: Les températures de fin de décongélation des produits n'étaient pas </a:t>
            </a:r>
            <a:r>
              <a:rPr lang="fr-FR" sz="1600" b="1" dirty="0" smtClean="0"/>
              <a:t>enregistrées </a:t>
            </a:r>
            <a:r>
              <a:rPr lang="fr-FR" sz="1600" b="1" dirty="0"/>
              <a:t>sur les feuilles de </a:t>
            </a:r>
            <a:r>
              <a:rPr lang="fr-FR" sz="1600" b="1" dirty="0" smtClean="0"/>
              <a:t>traçabilité des </a:t>
            </a:r>
            <a:r>
              <a:rPr lang="fr-FR" sz="1600" b="1" dirty="0"/>
              <a:t>gâteaux.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35" y="1268760"/>
            <a:ext cx="5916149" cy="443711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5796136" y="1772816"/>
            <a:ext cx="648072" cy="29523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0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FLEG</a:t>
            </a:r>
            <a:r>
              <a:rPr lang="fr-FR" sz="1600" b="1" dirty="0"/>
              <a:t>: Présence d'une caisse contenant des dattes </a:t>
            </a:r>
            <a:r>
              <a:rPr lang="fr-FR" sz="1600" b="1" dirty="0" smtClean="0"/>
              <a:t>emballées dépourvues </a:t>
            </a:r>
            <a:r>
              <a:rPr lang="fr-FR" sz="1600" b="1" dirty="0"/>
              <a:t>d'étiquetage (étiquette balance).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06" y="994473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5949280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CF(+) FLEG</a:t>
            </a:r>
            <a:r>
              <a:rPr lang="fr-FR" sz="1600" b="1" dirty="0"/>
              <a:t>: Présence de 4 paquets de dattes "</a:t>
            </a:r>
            <a:r>
              <a:rPr lang="fr-FR" sz="1600" b="1" dirty="0" err="1"/>
              <a:t>Amiret</a:t>
            </a:r>
            <a:r>
              <a:rPr lang="fr-FR" sz="1600" b="1" dirty="0"/>
              <a:t> El </a:t>
            </a:r>
            <a:r>
              <a:rPr lang="fr-FR" sz="1600" b="1" dirty="0" err="1"/>
              <a:t>Bostène</a:t>
            </a:r>
            <a:r>
              <a:rPr lang="fr-FR" sz="1600" b="1" dirty="0"/>
              <a:t>" réceptionnés le jour de l'audit et stockés au niveau de la CF(+)  dont les mentions légales (DF, DLC et N°Lot) étaient absentes.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42" y="1340768"/>
            <a:ext cx="3360632" cy="448084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6" y="1340767"/>
            <a:ext cx="3358156" cy="447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Olives </a:t>
            </a:r>
            <a:r>
              <a:rPr lang="fr-FR" sz="1600" b="1" dirty="0"/>
              <a:t>et épices: Présence d'un seau d'olive slice vert dépourvu de l'étiquetage fournisseur.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87" y="1268760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23728" y="5949280"/>
            <a:ext cx="494233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Le sol des CF était ébréché et la résine écaillée.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2776"/>
            <a:ext cx="3057804" cy="40770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057804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3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PLS: Les mentions légales (DF, DLC et N°Lot) du produit Mini </a:t>
            </a:r>
            <a:r>
              <a:rPr lang="fr-FR" sz="1600" b="1" dirty="0" err="1"/>
              <a:t>Régaline</a:t>
            </a:r>
            <a:r>
              <a:rPr lang="fr-FR" sz="1600" b="1" dirty="0"/>
              <a:t> "El </a:t>
            </a:r>
            <a:r>
              <a:rPr lang="fr-FR" sz="1600" b="1" dirty="0" err="1"/>
              <a:t>mazraa</a:t>
            </a:r>
            <a:r>
              <a:rPr lang="fr-FR" sz="1600" b="1" dirty="0"/>
              <a:t>" étaient illisibles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96" y="1340768"/>
            <a:ext cx="3273828" cy="436510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327382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PLS: Présence de 4 pots du produit ricotta "Kaiser" (retrait) dont la DLC était le 27/04/19. Nous rappelons que le retrait est de </a:t>
            </a:r>
            <a:r>
              <a:rPr lang="fr-FR" sz="1600" b="1" dirty="0" smtClean="0"/>
              <a:t>DLC-2.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2" y="1340768"/>
            <a:ext cx="3489852" cy="46531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489852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6785" y="5517232"/>
            <a:ext cx="695391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FLEG: </a:t>
            </a:r>
            <a:r>
              <a:rPr lang="fr-FR" sz="1600" b="1" dirty="0" smtClean="0"/>
              <a:t>Ré-emballage </a:t>
            </a:r>
            <a:r>
              <a:rPr lang="fr-FR" sz="1600" b="1" dirty="0" smtClean="0"/>
              <a:t>des morceaux de potiron le jour de l’audit.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12" y="1058084"/>
            <a:ext cx="2698700" cy="35982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58084"/>
            <a:ext cx="2699792" cy="359972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58084"/>
            <a:ext cx="2699792" cy="359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49848" y="6165304"/>
            <a:ext cx="667052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CF(+) PLS: Présence de trace de rouille </a:t>
            </a:r>
            <a:r>
              <a:rPr lang="fr-FR" sz="1600" b="1" dirty="0" smtClean="0"/>
              <a:t>au </a:t>
            </a:r>
            <a:r>
              <a:rPr lang="fr-FR" sz="1600" b="1" dirty="0"/>
              <a:t>niveau du sol de la </a:t>
            </a:r>
            <a:r>
              <a:rPr lang="fr-FR" sz="1600" b="1" dirty="0" smtClean="0"/>
              <a:t>CF.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59" y="764704"/>
            <a:ext cx="3939902" cy="52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214460" y="4005064"/>
            <a:ext cx="3290583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Le sol était ébréché et la résine écaillée à plusieurs niveaux (réception, réserve PGC, les CF).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18978"/>
            <a:ext cx="2254033" cy="30053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99978"/>
            <a:ext cx="2254033" cy="30053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1" y="699979"/>
            <a:ext cx="2254033" cy="30053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" y="3736078"/>
            <a:ext cx="2254033" cy="300537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38" y="1196752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PLS: Absence du suivi et de l'enregistrement des températures pour le mois de mars depuis le 17/03/19 jusqu'à la fin du mois.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09" y="764704"/>
            <a:ext cx="6881402" cy="51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PLS: Le suivi et l'enregistrement des températures de la chaine du froid n'étaient pas réalisés pour le 25/04/19.</a:t>
            </a:r>
            <a:endParaRPr lang="fr-FR" sz="1600" b="1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0806" y="60619"/>
            <a:ext cx="5088607" cy="67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5" y="633220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Réserve PGC: Présence </a:t>
            </a:r>
            <a:r>
              <a:rPr lang="fr-FR" sz="1600" b="1" dirty="0"/>
              <a:t>de toile d'araignée au niveau des meubles de stockage.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75" y="819879"/>
            <a:ext cx="4009069" cy="534542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 rot="20581146">
            <a:off x="2580574" y="1916832"/>
            <a:ext cx="3719617" cy="23762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7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13843" y="6402814"/>
            <a:ext cx="674253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Présence de givre au niveau de la CF(-). Procéder au dégivrage.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65" y="749129"/>
            <a:ext cx="4189089" cy="558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8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4506" y="630932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Absence de distributeurs papier au niveau des sanitaires hommes et femmes.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40767"/>
            <a:ext cx="3579862" cy="47731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5" y="1340768"/>
            <a:ext cx="3579861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7300" y="5085184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Charcuterie/fromage: La date d'ouverture du produit 'mozzarella mont régale" n'était pas enregistré pour la date du 18/04/19.</a:t>
            </a:r>
          </a:p>
          <a:p>
            <a:r>
              <a:rPr lang="fr-FR" sz="1600" b="1" dirty="0"/>
              <a:t>Absence d'enregistrement des N°Lot de certains produits.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1430" y="1196752"/>
            <a:ext cx="4485118" cy="33638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6136" y="636113"/>
            <a:ext cx="3363838" cy="4485117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6318010" y="2420888"/>
            <a:ext cx="1134310" cy="1440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483768" y="2348880"/>
            <a:ext cx="902546" cy="1440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8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021288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/>
              <a:t>CF</a:t>
            </a:r>
            <a:r>
              <a:rPr lang="fr-FR" sz="1600" b="1" dirty="0" smtClean="0"/>
              <a:t>(+) charcuterie/fromage: </a:t>
            </a:r>
            <a:r>
              <a:rPr lang="fr-FR" sz="1600" b="1" dirty="0"/>
              <a:t>Présence de piqures de moisissure sur la partie inférieur des étagères de stockage.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62" y="1124744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453336"/>
            <a:ext cx="7606628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Charcuterie/fromage: L’autocontrôle du nettoyage n’était pas quotidien.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51030" y="783233"/>
            <a:ext cx="5668160" cy="549682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067944" y="3645024"/>
            <a:ext cx="517166" cy="1440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042310" y="3645024"/>
            <a:ext cx="517166" cy="1440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639010" y="3645024"/>
            <a:ext cx="517166" cy="1440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619264" y="3687399"/>
            <a:ext cx="517166" cy="1440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1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88976" y="5517232"/>
            <a:ext cx="5662412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Traiteur: Renforcer le nettoyage du panier de la friteuse.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394123"/>
            <a:ext cx="2625756" cy="35010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232" y="1394123"/>
            <a:ext cx="2625756" cy="35010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62" y="1394123"/>
            <a:ext cx="26257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45792" y="6021288"/>
            <a:ext cx="7678636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Traiteur: Renforcer le nettoyage de l’hotte située au dessus de la rôtissoire.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50" y="908720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5877272"/>
            <a:ext cx="760662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Traiteur: La température mesurée au niveau du meuble froid </a:t>
            </a:r>
            <a:r>
              <a:rPr lang="fr-FR" sz="1600" b="1" dirty="0"/>
              <a:t>d’exposition était de 15,4°C. Revoir le bon fonctionnement du meuble et assurer la réparation.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82" y="1340768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81796" y="6165304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Traiteur</a:t>
            </a:r>
            <a:r>
              <a:rPr lang="fr-FR" sz="1600" b="1" dirty="0"/>
              <a:t>: Les heures d'exposition des produits était enregistrés 4 heures par défaut.</a:t>
            </a:r>
            <a:endParaRPr lang="fr-FR" sz="1600" b="1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3360" y="-9254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13834</TotalTime>
  <Words>471</Words>
  <Application>Microsoft Office PowerPoint</Application>
  <PresentationFormat>Affichage à l'écran (4:3)</PresentationFormat>
  <Paragraphs>30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364</cp:revision>
  <cp:lastPrinted>2016-02-08T19:41:58Z</cp:lastPrinted>
  <dcterms:created xsi:type="dcterms:W3CDTF">2014-03-07T09:21:22Z</dcterms:created>
  <dcterms:modified xsi:type="dcterms:W3CDTF">2019-05-04T11:33:14Z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787599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