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8" r:id="rId2"/>
    <p:sldId id="325" r:id="rId3"/>
    <p:sldId id="326" r:id="rId4"/>
    <p:sldId id="327" r:id="rId5"/>
    <p:sldId id="329" r:id="rId6"/>
    <p:sldId id="331" r:id="rId7"/>
    <p:sldId id="336" r:id="rId8"/>
    <p:sldId id="346" r:id="rId9"/>
    <p:sldId id="340" r:id="rId10"/>
    <p:sldId id="341" r:id="rId11"/>
    <p:sldId id="349" r:id="rId12"/>
    <p:sldId id="342" r:id="rId13"/>
    <p:sldId id="344" r:id="rId14"/>
    <p:sldId id="320" r:id="rId15"/>
    <p:sldId id="317" r:id="rId16"/>
    <p:sldId id="318" r:id="rId17"/>
    <p:sldId id="323" r:id="rId18"/>
    <p:sldId id="321" r:id="rId19"/>
    <p:sldId id="322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02/06/2018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Teniour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Teniour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3081" y="5769676"/>
            <a:ext cx="1848584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24 MAI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1550" y="5515759"/>
            <a:ext cx="3494866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Meriam CHOUCHENE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&amp; M. Yassine ELLOUMI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Réserve épices: la zone n’est pas cloisonnée; la peinture du plafond est écaillée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12879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Stockage de la glace dans un ancien sac à sucre et dans un chariot client.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84784"/>
            <a:ext cx="734481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Poissonnerie: Présence de piqûres de moisissures sur </a:t>
            </a:r>
            <a:r>
              <a:rPr b="1" dirty="0" lang="fr-FR" smtClean="0" sz="1600">
                <a:solidFill>
                  <a:srgbClr val="0070C0"/>
                </a:solidFill>
              </a:rPr>
              <a:t>les </a:t>
            </a:r>
            <a:r>
              <a:rPr b="1" dirty="0" lang="fr-FR" smtClean="0" sz="1600">
                <a:solidFill>
                  <a:srgbClr val="0070C0"/>
                </a:solidFill>
              </a:rPr>
              <a:t>cartons des poissons salés ‘</a:t>
            </a:r>
            <a:r>
              <a:rPr b="1" dirty="0" err="1" lang="fr-FR" smtClean="0" sz="1600">
                <a:solidFill>
                  <a:srgbClr val="0070C0"/>
                </a:solidFill>
              </a:rPr>
              <a:t>Bacalao</a:t>
            </a:r>
            <a:r>
              <a:rPr b="1" dirty="0" lang="fr-FR" smtClean="0" sz="1600">
                <a:solidFill>
                  <a:srgbClr val="0070C0"/>
                </a:solidFill>
              </a:rPr>
              <a:t>’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611560" y="1400429"/>
            <a:ext cx="3960440" cy="45488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543" y="1370954"/>
            <a:ext cx="3969905" cy="45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8374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la zone de stockage des </a:t>
            </a:r>
            <a:r>
              <a:rPr lang="fr-FR" sz="1600" b="1" dirty="0" smtClean="0">
                <a:solidFill>
                  <a:srgbClr val="0070C0"/>
                </a:solidFill>
              </a:rPr>
              <a:t>fromages </a:t>
            </a:r>
            <a:r>
              <a:rPr lang="fr-FR" sz="1600" b="1" dirty="0" smtClean="0">
                <a:solidFill>
                  <a:srgbClr val="0070C0"/>
                </a:solidFill>
              </a:rPr>
              <a:t>‘casse ’ est juxtaposée à la zone de stockage des cartons de poissons salés ‘</a:t>
            </a:r>
            <a:r>
              <a:rPr lang="fr-FR" sz="1600" b="1" dirty="0" err="1" smtClean="0">
                <a:solidFill>
                  <a:srgbClr val="0070C0"/>
                </a:solidFill>
              </a:rPr>
              <a:t>Bacalao</a:t>
            </a:r>
            <a:r>
              <a:rPr lang="fr-FR" sz="1600" b="1" dirty="0" smtClean="0">
                <a:solidFill>
                  <a:srgbClr val="0070C0"/>
                </a:solidFill>
              </a:rPr>
              <a:t>’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3672408" cy="44644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341784"/>
            <a:ext cx="4006228" cy="446348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827584" y="1772816"/>
            <a:ext cx="108012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9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6530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vente de poissons frais ‘daurade ’ pendant 3 jours </a:t>
            </a:r>
            <a:r>
              <a:rPr lang="fr-FR" sz="1600" b="1" dirty="0" smtClean="0">
                <a:solidFill>
                  <a:srgbClr val="0070C0"/>
                </a:solidFill>
              </a:rPr>
              <a:t>successifs.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02" y="1484784"/>
            <a:ext cx="810039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les palettes en plastique sont souillées.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 revêtement du sol est écaillé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6858000" cy="41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la zone de stockage des tubercules est à proximité de la zone de stockage des produits non alimentaires ‘Chimiques’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68580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les légumes ‘fèves’ sont exposés à l’état flétri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705678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absence de suivi de la température ambiante des enceintes frigorifiques du mois de mars 2018.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27280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Pâtisserie: La DLUO et la liste des ingrédients de certains paquets des biscuits préemballés est illisible.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3312367" cy="43924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329" y="1412776"/>
            <a:ext cx="409388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Fromage: la vitre du meuble froid est brisée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748883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Fromage: absence d’identification sur certains produits entamés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3744416" cy="44644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86408"/>
            <a:ext cx="3830112" cy="44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Fromage: l’AMC existante ne correspond pas au fromage exposé au magasin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9209" y="1675316"/>
            <a:ext cx="4858281" cy="38336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4860032" y="1340767"/>
            <a:ext cx="4032448" cy="46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987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6021288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Fromage: présence de signe d’oxydation sur le morceau de fromage découpé le 13/04/2018 (DF 23/02/20018 &amp; DF 19/06/2018)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84784"/>
            <a:ext cx="698477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Fromage: Absence d’enregistrement de l’action en cas de problème suite à la panne survenue au meuble froid;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56" y="1412776"/>
            <a:ext cx="7704856" cy="4464496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3059832" y="3140968"/>
            <a:ext cx="648072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présence des œufs d’insectes sur une boite de conserve stockée à la réserve.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60662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30932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présence de trous au mur du rayon boissons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3792"/>
            <a:ext cx="6858000" cy="467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stockage des boites de produits dans une ancienne caisse de légumes sale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02" y="1484784"/>
            <a:ext cx="738770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12916</TotalTime>
  <Words>279</Words>
  <Application>Microsoft Office PowerPoint</Application>
  <PresentationFormat>Affichage à l'écran (4:3)</PresentationFormat>
  <Paragraphs>24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294</cp:revision>
  <cp:lastPrinted>2016-02-08T19:41:58Z</cp:lastPrinted>
  <dcterms:created xsi:type="dcterms:W3CDTF">2014-03-07T09:21:22Z</dcterms:created>
  <dcterms:modified xsi:type="dcterms:W3CDTF">2018-06-02T12:02:41Z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1119499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