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68" r:id="rId2"/>
    <p:sldId id="349" r:id="rId3"/>
    <p:sldId id="356" r:id="rId4"/>
    <p:sldId id="357" r:id="rId5"/>
    <p:sldId id="360" r:id="rId6"/>
    <p:sldId id="361" r:id="rId7"/>
    <p:sldId id="371" r:id="rId8"/>
    <p:sldId id="372" r:id="rId9"/>
    <p:sldId id="363" r:id="rId10"/>
    <p:sldId id="364" r:id="rId11"/>
    <p:sldId id="365" r:id="rId12"/>
    <p:sldId id="368" r:id="rId13"/>
    <p:sldId id="369" r:id="rId14"/>
    <p:sldId id="370" r:id="rId15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28/12/2017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28/12/2017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</a:t>
            </a:r>
            <a:r>
              <a:rPr lang="fr-FR" altLang="fr-FR" kern="0" dirty="0" err="1" smtClean="0"/>
              <a:t>Teniour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err="1" smtClean="0">
                <a:solidFill>
                  <a:srgbClr val="FFC000"/>
                </a:solidFill>
              </a:rPr>
              <a:t>Teniour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27584" y="5792760"/>
            <a:ext cx="2589170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18 décembre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86078" y="5746593"/>
            <a:ext cx="349486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936451" y="6093296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Fromage/charcuterie: présence de rouille sur le revêtement du meuble et sur les chevalets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361306"/>
            <a:ext cx="3573016" cy="4587974"/>
          </a:xfrm>
          <a:prstGeom prst="rect">
            <a:avLst/>
          </a:prstGeom>
        </p:spPr>
      </p:pic>
      <p:pic>
        <p:nvPicPr>
          <p:cNvPr id="5122" name="Picture 2" descr="https://scontent.ftun2-1.fna.fbcdn.net/v/t34.0-12/26174813_10213705698299382_342112258_n.jpg?oh=74d88fe2d54ab0df27995ac8a21d2ec7&amp;oe=5A473D8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1377848"/>
            <a:ext cx="3967918" cy="4571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2354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927608" y="5949280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Fromage/ charcuterie: désinfection du matériel de découpe par l’eau de javel.</a:t>
            </a:r>
          </a:p>
        </p:txBody>
      </p:sp>
      <p:pic>
        <p:nvPicPr>
          <p:cNvPr id="6146" name="Picture 2" descr="https://scontent.ftun2-1.fna.fbcdn.net/v/t34.0-12/26196819_10213705697619365_1735207607_n.jpg?oh=9ee4fc8f66261e75b16ba2eee1d03629&amp;oe=5A46589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608" y="1341696"/>
            <a:ext cx="7244792" cy="4391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2644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903956" y="6237312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PGC: réserve encombrée et mal rangée</a:t>
            </a:r>
          </a:p>
        </p:txBody>
      </p:sp>
      <p:pic>
        <p:nvPicPr>
          <p:cNvPr id="9218" name="Picture 2" descr="https://scontent.ftun2-1.fna.fbcdn.net/v/t34.0-12/26133543_10213705698059376_1440935197_n.jpg?oh=7e7c3fcd7ccd7ac7d76aaae4de3f1114&amp;oe=5A47610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956" y="1445519"/>
            <a:ext cx="7340451" cy="42157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062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971600" y="6093296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Salle de pause: L’installation du dispositif d’eau sous pression à ce niveau. </a:t>
            </a:r>
          </a:p>
        </p:txBody>
      </p:sp>
      <p:pic>
        <p:nvPicPr>
          <p:cNvPr id="12290" name="Picture 2" descr="https://scontent.ftun2-1.fna.fbcdn.net/v/t34.0-12/26175871_10213705698219380_1622792301_n.jpg?oh=f577b7ab0d02cac92f919da048157482&amp;oe=5A4726A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377280"/>
            <a:ext cx="7488832" cy="4283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8769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945865" y="6237312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Vestiaires: les casiers sont rouillés</a:t>
            </a:r>
          </a:p>
        </p:txBody>
      </p:sp>
      <p:pic>
        <p:nvPicPr>
          <p:cNvPr id="11266" name="Picture 2" descr="https://scontent.ftun2-1.fna.fbcdn.net/v/t34.0-12/26105344_10213705698739393_427191476_n.jpg?oh=04587c2890a9f8fb3268c140841868a3&amp;oe=5A4708A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484784"/>
            <a:ext cx="7128792" cy="42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6169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927608" y="5949280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fromage charcuterie: les paquets de </a:t>
            </a:r>
            <a:r>
              <a:rPr lang="fr-FR" sz="1600" b="1" dirty="0" err="1" smtClean="0">
                <a:solidFill>
                  <a:srgbClr val="0070C0"/>
                </a:solidFill>
              </a:rPr>
              <a:t>bacalao</a:t>
            </a:r>
            <a:r>
              <a:rPr lang="fr-FR" sz="1600" b="1" dirty="0" smtClean="0">
                <a:solidFill>
                  <a:srgbClr val="0070C0"/>
                </a:solidFill>
              </a:rPr>
              <a:t> présentent des piqûres de moisissures sur l’emballage externe</a:t>
            </a:r>
          </a:p>
        </p:txBody>
      </p:sp>
      <p:pic>
        <p:nvPicPr>
          <p:cNvPr id="1026" name="Picture 2" descr="https://scontent.ftun2-1.fna.fbcdn.net/v/t34.0-12/26175682_10213705697779369_1593789289_n.jpg?oh=c8af42c2b9b6f20a5ba511a248789805&amp;oe=5A47246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371621"/>
            <a:ext cx="3783852" cy="4361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94894" y="1371621"/>
            <a:ext cx="3501008" cy="4361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9820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927608" y="5949280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FLEG: stockage des paquets de dattes à proximité des paquets de </a:t>
            </a:r>
            <a:r>
              <a:rPr lang="fr-FR" sz="1600" b="1" dirty="0" err="1" smtClean="0">
                <a:solidFill>
                  <a:srgbClr val="0070C0"/>
                </a:solidFill>
              </a:rPr>
              <a:t>bacalao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1412776"/>
            <a:ext cx="7002523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2191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927608" y="6093296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Absence d’indication du mode de conservation sur les étiquettes d’origine des filets de </a:t>
            </a:r>
            <a:r>
              <a:rPr lang="fr-FR" sz="1600" b="1" dirty="0" err="1" smtClean="0">
                <a:solidFill>
                  <a:srgbClr val="0070C0"/>
                </a:solidFill>
              </a:rPr>
              <a:t>bacalao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345479"/>
            <a:ext cx="3717032" cy="4587974"/>
          </a:xfrm>
          <a:prstGeom prst="rect">
            <a:avLst/>
          </a:prstGeom>
        </p:spPr>
      </p:pic>
      <p:pic>
        <p:nvPicPr>
          <p:cNvPr id="2050" name="Picture 2" descr="https://scontent.ftun2-1.fna.fbcdn.net/v/t34.0-12/26197211_10213705697659366_564940837_n.jpg?oh=834cf92d28fe061ec2975ff5d8851bb5&amp;oe=5A4751F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1755" y="1345479"/>
            <a:ext cx="3942693" cy="4587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1562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927608" y="5949280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Fromage/ charcuterie: les morceaux de beurre déballés sont indiqués uniquement par la date de fabrication et le lot. 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608" y="1484784"/>
            <a:ext cx="7388808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3888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927608" y="5949280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FLEG: le revêtement du sol de la chambre froide est écaillé, présence de rouille sur les bordures des murs.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903" y="1391232"/>
            <a:ext cx="3888432" cy="4176464"/>
          </a:xfrm>
          <a:prstGeom prst="rect">
            <a:avLst/>
          </a:prstGeom>
        </p:spPr>
      </p:pic>
      <p:pic>
        <p:nvPicPr>
          <p:cNvPr id="4098" name="Picture 2" descr="https://scontent.ftun2-1.fna.fbcdn.net/v/t34.0-12/26197427_10213705697699367_1207347514_n.jpg?oh=033003882f18141b9ea516e971f77adc&amp;oe=5A474CE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391231"/>
            <a:ext cx="3607878" cy="4176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9208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927608" y="5949280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FLEG: dépassement de la DLC d’ananas import indiquée sur l’étiquette UHD</a:t>
            </a:r>
          </a:p>
        </p:txBody>
      </p:sp>
      <p:pic>
        <p:nvPicPr>
          <p:cNvPr id="8194" name="Picture 2" descr="https://scontent.ftun2-1.fna.fbcdn.net/v/t34.0-12/26175650_10213705697539363_1393544338_n.jpg?oh=1cdf5e1d19a7801d4079968bcf65a2e7&amp;oe=5A46458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458" y="1556792"/>
            <a:ext cx="7212941" cy="417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3991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971600" y="6237312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FLEG: les bacs de harissa ne sont pas protégés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1412776"/>
            <a:ext cx="6858000" cy="4608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3830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837853" y="6093296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Fromage/ charcuterie: présence d’un cheveux sur le plateau d’exposition du beurre.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599" y="1412776"/>
            <a:ext cx="7334547" cy="4464496"/>
          </a:xfrm>
          <a:prstGeom prst="rect">
            <a:avLst/>
          </a:prstGeom>
        </p:spPr>
      </p:pic>
      <p:cxnSp>
        <p:nvCxnSpPr>
          <p:cNvPr id="5" name="Connecteur droit avec flèche 4"/>
          <p:cNvCxnSpPr/>
          <p:nvPr/>
        </p:nvCxnSpPr>
        <p:spPr>
          <a:xfrm>
            <a:off x="2483768" y="2564904"/>
            <a:ext cx="1584176" cy="11521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6135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13138</TotalTime>
  <Words>188</Words>
  <Application>Microsoft Office PowerPoint</Application>
  <PresentationFormat>Affichage à l'écran (4:3)</PresentationFormat>
  <Paragraphs>17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293</cp:revision>
  <cp:lastPrinted>2016-02-08T19:41:58Z</cp:lastPrinted>
  <dcterms:created xsi:type="dcterms:W3CDTF">2014-03-07T09:21:22Z</dcterms:created>
  <dcterms:modified xsi:type="dcterms:W3CDTF">2017-12-28T17:01:21Z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519666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