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268" r:id="rId2"/>
    <p:sldId id="356" r:id="rId3"/>
    <p:sldId id="347" r:id="rId4"/>
    <p:sldId id="348" r:id="rId5"/>
    <p:sldId id="357" r:id="rId6"/>
    <p:sldId id="361" r:id="rId7"/>
    <p:sldId id="362" r:id="rId8"/>
    <p:sldId id="383" r:id="rId9"/>
    <p:sldId id="364" r:id="rId10"/>
    <p:sldId id="365" r:id="rId11"/>
    <p:sldId id="384" r:id="rId12"/>
    <p:sldId id="373" r:id="rId13"/>
    <p:sldId id="382" r:id="rId14"/>
    <p:sldId id="376" r:id="rId15"/>
    <p:sldId id="377" r:id="rId16"/>
    <p:sldId id="378" r:id="rId17"/>
    <p:sldId id="379" r:id="rId18"/>
    <p:sldId id="381" r:id="rId1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179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05/08/2019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05/08/2019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Hammam Sousse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Hammem</a:t>
            </a:r>
            <a:r>
              <a:rPr lang="fr-FR" sz="3600" b="1" dirty="0" smtClean="0">
                <a:solidFill>
                  <a:srgbClr val="FFC000"/>
                </a:solidFill>
              </a:rPr>
              <a:t> Sousse</a:t>
            </a:r>
          </a:p>
        </p:txBody>
      </p:sp>
      <p:sp>
        <p:nvSpPr>
          <p:cNvPr id="5" name="Rectangle 4"/>
          <p:cNvSpPr/>
          <p:nvPr/>
        </p:nvSpPr>
        <p:spPr>
          <a:xfrm>
            <a:off x="1212345" y="5492677"/>
            <a:ext cx="2423551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09 juillet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483424" y="5490151"/>
            <a:ext cx="2611612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Mr Yassine ELLOUMI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5877272"/>
            <a:ext cx="761459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smtClean="0">
                <a:solidFill>
                  <a:srgbClr val="0070C0"/>
                </a:solidFill>
              </a:rPr>
              <a:t>Traiteur: </a:t>
            </a:r>
            <a:r>
              <a:rPr lang="fr-FR" altLang="fr-FR" b="1" dirty="0" smtClean="0">
                <a:solidFill>
                  <a:srgbClr val="0070C0"/>
                </a:solidFill>
              </a:rPr>
              <a:t>Date de retrait expirée le jour de l’audit pour les sachets de riz </a:t>
            </a:r>
            <a:r>
              <a:rPr lang="fr-FR" altLang="fr-FR" b="1" dirty="0" err="1" smtClean="0">
                <a:solidFill>
                  <a:srgbClr val="0070C0"/>
                </a:solidFill>
              </a:rPr>
              <a:t>djerbien</a:t>
            </a:r>
            <a:r>
              <a:rPr lang="fr-FR" altLang="fr-FR" b="1" dirty="0" smtClean="0">
                <a:solidFill>
                  <a:srgbClr val="0070C0"/>
                </a:solidFill>
              </a:rPr>
              <a:t> et escalope de dinde grillé  </a:t>
            </a:r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798" y="1412776"/>
            <a:ext cx="3566520" cy="4107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414366"/>
            <a:ext cx="3456384" cy="4176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8651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5877272"/>
            <a:ext cx="7614592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smtClean="0">
                <a:solidFill>
                  <a:srgbClr val="0070C0"/>
                </a:solidFill>
              </a:rPr>
              <a:t>Traiteur: L’afficheur de l’élément froid montre une température non satisfaisante</a:t>
            </a:r>
            <a:r>
              <a:rPr lang="fr-FR" altLang="fr-FR" b="1" dirty="0" smtClean="0">
                <a:solidFill>
                  <a:srgbClr val="0070C0"/>
                </a:solidFill>
              </a:rPr>
              <a:t>. Température à cœur de la salade </a:t>
            </a:r>
            <a:r>
              <a:rPr lang="fr-FR" altLang="fr-FR" b="1" dirty="0" err="1" smtClean="0">
                <a:solidFill>
                  <a:srgbClr val="0070C0"/>
                </a:solidFill>
              </a:rPr>
              <a:t>Mechouia</a:t>
            </a:r>
            <a:r>
              <a:rPr lang="fr-FR" altLang="fr-FR" b="1" dirty="0" smtClean="0">
                <a:solidFill>
                  <a:srgbClr val="0070C0"/>
                </a:solidFill>
              </a:rPr>
              <a:t> est 15,2°c</a:t>
            </a:r>
            <a:endParaRPr lang="fr-FR" altLang="fr-FR" b="1" u="sng" dirty="0" smtClean="0">
              <a:solidFill>
                <a:srgbClr val="0070C0"/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9" y="1412776"/>
            <a:ext cx="3600399" cy="4104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2872" y="1556792"/>
            <a:ext cx="3466030" cy="396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9830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55293" y="6093296"/>
            <a:ext cx="786891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smtClean="0">
                <a:solidFill>
                  <a:srgbClr val="0070C0"/>
                </a:solidFill>
              </a:rPr>
              <a:t>Traiteur: </a:t>
            </a:r>
            <a:r>
              <a:rPr lang="fr-FR" altLang="fr-FR" b="1" dirty="0" smtClean="0">
                <a:solidFill>
                  <a:srgbClr val="0070C0"/>
                </a:solidFill>
              </a:rPr>
              <a:t>Absence de grille pour la hotte aspirante du stand.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484" y="1329173"/>
            <a:ext cx="7506924" cy="433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17458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55293" y="6093296"/>
            <a:ext cx="786891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FLEG :  Mauvaise Fraicheur pour quelques produits exposés </a:t>
            </a: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293" y="1412775"/>
            <a:ext cx="3934455" cy="40324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1739" y="1443732"/>
            <a:ext cx="3756685" cy="4001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00775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971600" y="5949280"/>
            <a:ext cx="720080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smtClean="0">
                <a:solidFill>
                  <a:srgbClr val="0070C0"/>
                </a:solidFill>
              </a:rPr>
              <a:t>PLS: </a:t>
            </a:r>
            <a:r>
              <a:rPr lang="fr-FR" altLang="fr-FR" b="1" dirty="0" smtClean="0">
                <a:solidFill>
                  <a:srgbClr val="0070C0"/>
                </a:solidFill>
              </a:rPr>
              <a:t>Présence de signes de décongélation au niveau des sachets des produits surgelés.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268760"/>
            <a:ext cx="3242484" cy="4323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1296171"/>
            <a:ext cx="3489832" cy="42959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0401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65536" y="6021288"/>
            <a:ext cx="786891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smtClean="0">
                <a:solidFill>
                  <a:srgbClr val="0070C0"/>
                </a:solidFill>
              </a:rPr>
              <a:t>PLS: </a:t>
            </a:r>
            <a:r>
              <a:rPr lang="fr-FR" altLang="fr-FR" b="1" dirty="0" smtClean="0">
                <a:solidFill>
                  <a:srgbClr val="0070C0"/>
                </a:solidFill>
              </a:rPr>
              <a:t>Un pot de yaourt  dont la date de retrait </a:t>
            </a:r>
            <a:r>
              <a:rPr lang="fr-FR" altLang="fr-FR" b="1" dirty="0" smtClean="0">
                <a:solidFill>
                  <a:srgbClr val="0070C0"/>
                </a:solidFill>
              </a:rPr>
              <a:t>expirée le </a:t>
            </a:r>
            <a:r>
              <a:rPr lang="fr-FR" altLang="fr-FR" b="1" dirty="0" smtClean="0">
                <a:solidFill>
                  <a:srgbClr val="0070C0"/>
                </a:solidFill>
              </a:rPr>
              <a:t>jour de l’audit, était non encore retiré du rayon.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4298" y="1556792"/>
            <a:ext cx="5870069" cy="42325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34682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65536" y="6021288"/>
            <a:ext cx="786891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PLS:  Des unités de glace exposées avec un marquage illisible   .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484784"/>
            <a:ext cx="3600400" cy="396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1692" y="1463364"/>
            <a:ext cx="3519731" cy="3765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2583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65536" y="6021288"/>
            <a:ext cx="786891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PGC:  Un sachet de Cake exposé a une DLC expirée le jour de l’audit.</a:t>
            </a: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483" y="1484784"/>
            <a:ext cx="3552395" cy="3744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484785"/>
            <a:ext cx="3404108" cy="37444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39779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21288"/>
            <a:ext cx="767887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Vestiaires Femme: Absence de distributeur de savon liquide </a:t>
            </a: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412776"/>
            <a:ext cx="6552728" cy="4104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63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39552" y="5733256"/>
            <a:ext cx="819653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Rayon charcuterie fromage: Les meubles de rangement n’était pas propre.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7" y="1358462"/>
            <a:ext cx="4008855" cy="4014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358462"/>
            <a:ext cx="3312368" cy="4014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9116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 rot="10800000" flipV="1">
            <a:off x="1043608" y="5715594"/>
            <a:ext cx="659980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>
                <a:solidFill>
                  <a:srgbClr val="0070C0"/>
                </a:solidFill>
              </a:rPr>
              <a:t>Rayon charcuterie fromage </a:t>
            </a:r>
            <a:r>
              <a:rPr lang="fr-FR" altLang="fr-FR" b="1" dirty="0" smtClean="0">
                <a:solidFill>
                  <a:srgbClr val="0070C0"/>
                </a:solidFill>
              </a:rPr>
              <a:t>:Manque de </a:t>
            </a:r>
            <a:r>
              <a:rPr lang="fr-FR" altLang="fr-FR" b="1" dirty="0">
                <a:solidFill>
                  <a:srgbClr val="0070C0"/>
                </a:solidFill>
              </a:rPr>
              <a:t>nettoyage </a:t>
            </a:r>
            <a:r>
              <a:rPr lang="fr-FR" altLang="fr-FR" b="1" dirty="0" smtClean="0">
                <a:solidFill>
                  <a:srgbClr val="0070C0"/>
                </a:solidFill>
              </a:rPr>
              <a:t>du couteau </a:t>
            </a:r>
            <a:r>
              <a:rPr lang="fr-FR" altLang="fr-FR" b="1" dirty="0">
                <a:solidFill>
                  <a:srgbClr val="0070C0"/>
                </a:solidFill>
              </a:rPr>
              <a:t>après chaque utilisation  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4459" y="1292403"/>
            <a:ext cx="3663566" cy="39266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39" y="1292404"/>
            <a:ext cx="3240361" cy="39266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911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5949280"/>
            <a:ext cx="7884877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smtClean="0">
                <a:solidFill>
                  <a:srgbClr val="0070C0"/>
                </a:solidFill>
              </a:rPr>
              <a:t>Charcuterie-Fromage : Des portions de </a:t>
            </a:r>
            <a:r>
              <a:rPr lang="fr-FR" altLang="fr-FR" b="1" u="sng" dirty="0" err="1" smtClean="0">
                <a:solidFill>
                  <a:srgbClr val="0070C0"/>
                </a:solidFill>
              </a:rPr>
              <a:t>mozarella</a:t>
            </a:r>
            <a:r>
              <a:rPr lang="fr-FR" altLang="fr-FR" b="1" u="sng" dirty="0" smtClean="0">
                <a:solidFill>
                  <a:srgbClr val="0070C0"/>
                </a:solidFill>
              </a:rPr>
              <a:t> sans étiquettes 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196752"/>
            <a:ext cx="4824536" cy="4515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0180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67544" y="6093296"/>
            <a:ext cx="8388424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smtClean="0">
                <a:solidFill>
                  <a:srgbClr val="0070C0"/>
                </a:solidFill>
              </a:rPr>
              <a:t>Boucherie LS</a:t>
            </a:r>
            <a:r>
              <a:rPr lang="fr-FR" altLang="fr-FR" b="1" dirty="0" smtClean="0">
                <a:solidFill>
                  <a:srgbClr val="0070C0"/>
                </a:solidFill>
              </a:rPr>
              <a:t>: La température à cœur mesurée était de l’ordre de 7,6°C.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484784"/>
            <a:ext cx="6984776" cy="42505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75201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67544" y="6093296"/>
            <a:ext cx="838842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smtClean="0">
                <a:solidFill>
                  <a:srgbClr val="0070C0"/>
                </a:solidFill>
              </a:rPr>
              <a:t>Olives et épices: </a:t>
            </a:r>
            <a:r>
              <a:rPr lang="fr-FR" altLang="fr-FR" b="1" dirty="0" smtClean="0">
                <a:solidFill>
                  <a:srgbClr val="0070C0"/>
                </a:solidFill>
              </a:rPr>
              <a:t>Le </a:t>
            </a:r>
            <a:r>
              <a:rPr lang="fr-FR" altLang="fr-FR" b="1" dirty="0" smtClean="0">
                <a:solidFill>
                  <a:srgbClr val="0070C0"/>
                </a:solidFill>
              </a:rPr>
              <a:t>système d’ouverture </a:t>
            </a:r>
            <a:r>
              <a:rPr lang="fr-FR" altLang="fr-FR" b="1" dirty="0" smtClean="0">
                <a:solidFill>
                  <a:srgbClr val="0070C0"/>
                </a:solidFill>
              </a:rPr>
              <a:t>des boites d’exposition des épices </a:t>
            </a:r>
            <a:r>
              <a:rPr lang="fr-FR" altLang="fr-FR" b="1" dirty="0" smtClean="0">
                <a:solidFill>
                  <a:srgbClr val="0070C0"/>
                </a:solidFill>
              </a:rPr>
              <a:t>était endommagé.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556792"/>
            <a:ext cx="7056784" cy="4142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8979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26159" y="6021288"/>
            <a:ext cx="838842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smtClean="0">
                <a:solidFill>
                  <a:srgbClr val="0070C0"/>
                </a:solidFill>
              </a:rPr>
              <a:t>CF Poissonnerie: </a:t>
            </a:r>
            <a:r>
              <a:rPr lang="fr-FR" altLang="fr-FR" b="1" dirty="0" smtClean="0">
                <a:solidFill>
                  <a:srgbClr val="0070C0"/>
                </a:solidFill>
              </a:rPr>
              <a:t>Développement de rouille au niveau de la fabrique de glace, de plus, une canalisation a été rompue.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9" y="1230632"/>
            <a:ext cx="3672407" cy="428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2182" y="1258004"/>
            <a:ext cx="3944562" cy="42592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33506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26159" y="6021288"/>
            <a:ext cx="8388424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 Poissonnerie: Absence de glaçage adéquat pour les poissons exposés</a:t>
            </a: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700807"/>
            <a:ext cx="6696743" cy="4033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38677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11560" y="5229200"/>
            <a:ext cx="8064896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Poissonnerie</a:t>
            </a:r>
            <a:r>
              <a:rPr lang="fr-FR" altLang="fr-FR" b="1" dirty="0">
                <a:solidFill>
                  <a:srgbClr val="0070C0"/>
                </a:solidFill>
              </a:rPr>
              <a:t>: </a:t>
            </a:r>
            <a:r>
              <a:rPr lang="fr-FR" altLang="fr-FR" b="1" dirty="0" smtClean="0">
                <a:solidFill>
                  <a:srgbClr val="0070C0"/>
                </a:solidFill>
              </a:rPr>
              <a:t> Des tranches de citrons étaient utilisés </a:t>
            </a:r>
            <a:r>
              <a:rPr lang="fr-FR" altLang="fr-FR" b="1" dirty="0">
                <a:solidFill>
                  <a:srgbClr val="0070C0"/>
                </a:solidFill>
              </a:rPr>
              <a:t>pour la </a:t>
            </a:r>
            <a:r>
              <a:rPr lang="fr-FR" altLang="fr-FR" b="1" dirty="0" smtClean="0">
                <a:solidFill>
                  <a:srgbClr val="0070C0"/>
                </a:solidFill>
              </a:rPr>
              <a:t>décoration. </a:t>
            </a:r>
            <a:endParaRPr lang="fr-FR" altLang="fr-FR" b="1" dirty="0" smtClean="0">
              <a:solidFill>
                <a:srgbClr val="0070C0"/>
              </a:solidFill>
            </a:endParaRPr>
          </a:p>
          <a:p>
            <a:r>
              <a:rPr lang="fr-FR" altLang="fr-FR" b="1" dirty="0" smtClean="0">
                <a:solidFill>
                  <a:srgbClr val="0070C0"/>
                </a:solidFill>
              </a:rPr>
              <a:t>Le lavage n’avait pas été assuré convenablement</a:t>
            </a:r>
            <a:endParaRPr lang="fr-FR" altLang="fr-FR" b="1" dirty="0">
              <a:solidFill>
                <a:srgbClr val="0070C0"/>
              </a:solidFill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7644" y="1196752"/>
            <a:ext cx="6120680" cy="394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52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18429</TotalTime>
  <Words>265</Words>
  <Application>Microsoft Office PowerPoint</Application>
  <PresentationFormat>Affichage à l'écran (4:3)</PresentationFormat>
  <Paragraphs>22</Paragraphs>
  <Slides>18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Mejed Heni</cp:lastModifiedBy>
  <cp:revision>368</cp:revision>
  <cp:lastPrinted>2016-02-08T19:41:58Z</cp:lastPrinted>
  <dcterms:created xsi:type="dcterms:W3CDTF">2014-03-07T09:21:22Z</dcterms:created>
  <dcterms:modified xsi:type="dcterms:W3CDTF">2019-08-05T13:29:52Z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839190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