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68" r:id="rId2"/>
    <p:sldId id="356" r:id="rId3"/>
    <p:sldId id="347" r:id="rId4"/>
    <p:sldId id="348" r:id="rId5"/>
    <p:sldId id="351" r:id="rId6"/>
    <p:sldId id="353" r:id="rId7"/>
    <p:sldId id="358" r:id="rId8"/>
    <p:sldId id="357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79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01/05/2019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Hammam 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Hammem</a:t>
            </a:r>
            <a:r>
              <a:rPr lang="fr-FR" sz="3600" b="1" dirty="0" smtClean="0">
                <a:solidFill>
                  <a:srgbClr val="FFC000"/>
                </a:solidFill>
              </a:rPr>
              <a:t> Sousse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5492677"/>
            <a:ext cx="1891865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16 Avril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6322" y="5490151"/>
            <a:ext cx="255871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88" y="1927840"/>
            <a:ext cx="5272640" cy="395448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76056" y="5517232"/>
            <a:ext cx="372616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FLEG: </a:t>
            </a:r>
            <a:r>
              <a:rPr lang="fr-FR" altLang="fr-FR" b="1" dirty="0" smtClean="0">
                <a:solidFill>
                  <a:srgbClr val="0070C0"/>
                </a:solidFill>
              </a:rPr>
              <a:t>Etiquetage incomplet des barquettes d’ail pré-emballé Solemio.</a:t>
            </a:r>
            <a:endParaRPr lang="fr-FR" alt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0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012160" cy="45091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7544" y="6093296"/>
            <a:ext cx="83884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Olives et épices: </a:t>
            </a:r>
            <a:r>
              <a:rPr lang="fr-FR" altLang="fr-FR" b="1" dirty="0" smtClean="0">
                <a:solidFill>
                  <a:srgbClr val="0070C0"/>
                </a:solidFill>
              </a:rPr>
              <a:t>Le systèmes d’ouvertures des boites d’exposition des épices étaient endommagés.</a:t>
            </a:r>
          </a:p>
        </p:txBody>
      </p:sp>
      <p:sp>
        <p:nvSpPr>
          <p:cNvPr id="5" name="Ellipse 4"/>
          <p:cNvSpPr/>
          <p:nvPr/>
        </p:nvSpPr>
        <p:spPr>
          <a:xfrm>
            <a:off x="2915816" y="2839244"/>
            <a:ext cx="3960440" cy="20162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97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" r="24401" b="-1"/>
          <a:stretch/>
        </p:blipFill>
        <p:spPr>
          <a:xfrm>
            <a:off x="395536" y="981472"/>
            <a:ext cx="3456384" cy="33569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16" y="981472"/>
            <a:ext cx="5052053" cy="37890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6159" y="6021288"/>
            <a:ext cx="83884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CF Poissonnerie: </a:t>
            </a:r>
            <a:r>
              <a:rPr lang="fr-FR" altLang="fr-FR" b="1" dirty="0" smtClean="0">
                <a:solidFill>
                  <a:srgbClr val="0070C0"/>
                </a:solidFill>
              </a:rPr>
              <a:t>Développement de rouille au niveau de la fabrique de glace, de plus, une canalisation a été rompue.</a:t>
            </a:r>
          </a:p>
        </p:txBody>
      </p:sp>
      <p:sp>
        <p:nvSpPr>
          <p:cNvPr id="6" name="Ellipse 5"/>
          <p:cNvSpPr/>
          <p:nvPr/>
        </p:nvSpPr>
        <p:spPr>
          <a:xfrm>
            <a:off x="4860032" y="1268760"/>
            <a:ext cx="2520280" cy="23042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50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379979" cy="32849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543858" cy="47251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0437" y="5445224"/>
            <a:ext cx="372616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CF Poissonnerie: </a:t>
            </a:r>
            <a:r>
              <a:rPr lang="fr-FR" altLang="fr-FR" b="1" dirty="0" smtClean="0">
                <a:solidFill>
                  <a:srgbClr val="0070C0"/>
                </a:solidFill>
              </a:rPr>
              <a:t>Manque de propreté au niveau du sol avec stagnation d’eau.</a:t>
            </a:r>
            <a:endParaRPr lang="fr-FR" alt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7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98" b="32411"/>
          <a:stretch/>
        </p:blipFill>
        <p:spPr>
          <a:xfrm>
            <a:off x="1475656" y="734239"/>
            <a:ext cx="5472607" cy="452542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555776" y="692696"/>
            <a:ext cx="2088232" cy="23042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95536" y="5445224"/>
            <a:ext cx="806489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Poissonnerie</a:t>
            </a:r>
            <a:r>
              <a:rPr lang="fr-FR" altLang="fr-FR" b="1" u="sng" dirty="0">
                <a:solidFill>
                  <a:srgbClr val="0070C0"/>
                </a:solidFill>
              </a:rPr>
              <a:t>: </a:t>
            </a:r>
            <a:r>
              <a:rPr lang="fr-FR" altLang="fr-FR" b="1" dirty="0">
                <a:solidFill>
                  <a:srgbClr val="0070C0"/>
                </a:solidFill>
              </a:rPr>
              <a:t>Un pot en poterie était utilisé pour la décoration de l'étal.</a:t>
            </a:r>
          </a:p>
          <a:p>
            <a:r>
              <a:rPr lang="fr-FR" altLang="fr-FR" b="1" dirty="0">
                <a:solidFill>
                  <a:srgbClr val="0070C0"/>
                </a:solidFill>
              </a:rPr>
              <a:t>Cet élément était en contact direct avec les poissons exposés.</a:t>
            </a:r>
          </a:p>
          <a:p>
            <a:r>
              <a:rPr lang="fr-FR" altLang="fr-FR" b="1" dirty="0">
                <a:solidFill>
                  <a:srgbClr val="0070C0"/>
                </a:solidFill>
              </a:rPr>
              <a:t>Des débris peuvent provenir de ce pot d'autant plus qu'on ignore son aptitude au contact avec les aliments.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3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975906" cy="53012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60032" y="5429409"/>
            <a:ext cx="372616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altLang="fr-FR" b="1" dirty="0" smtClean="0">
                <a:solidFill>
                  <a:srgbClr val="0070C0"/>
                </a:solidFill>
              </a:rPr>
              <a:t>Accumulation de traces de gras au niveau de l’égouttoir de la friteuse.</a:t>
            </a:r>
            <a:endParaRPr lang="fr-FR" alt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5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2"/>
          <a:stretch/>
        </p:blipFill>
        <p:spPr>
          <a:xfrm>
            <a:off x="435611" y="879377"/>
            <a:ext cx="3744416" cy="48689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5" t="42724" r="4272" b="33065"/>
          <a:stretch/>
        </p:blipFill>
        <p:spPr>
          <a:xfrm>
            <a:off x="539552" y="764704"/>
            <a:ext cx="3312368" cy="187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29058" r="22510" b="32197"/>
          <a:stretch/>
        </p:blipFill>
        <p:spPr>
          <a:xfrm>
            <a:off x="4283968" y="1412776"/>
            <a:ext cx="4701809" cy="36167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9514" y="5830479"/>
            <a:ext cx="806489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Fromages/Charcuterie: </a:t>
            </a:r>
            <a:r>
              <a:rPr lang="fr-FR" altLang="fr-FR" b="1" dirty="0" smtClean="0">
                <a:solidFill>
                  <a:srgbClr val="0070C0"/>
                </a:solidFill>
              </a:rPr>
              <a:t>Dépassement de la délai d’utilisation de la matière première pour les produits Ricotta et Fromage au Persil, dont les DLC étaient le 18/04. La date de retrait est DLC-2jours.</a:t>
            </a:r>
            <a:r>
              <a:rPr lang="fr-FR" altLang="fr-FR" b="1" u="sng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Ellipse 7"/>
          <p:cNvSpPr/>
          <p:nvPr/>
        </p:nvSpPr>
        <p:spPr>
          <a:xfrm>
            <a:off x="663531" y="1452354"/>
            <a:ext cx="2160240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508104" y="3221164"/>
            <a:ext cx="1944216" cy="12672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903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8975"/>
          <a:stretch/>
        </p:blipFill>
        <p:spPr>
          <a:xfrm rot="5400000">
            <a:off x="-240472" y="1472720"/>
            <a:ext cx="5805265" cy="46772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20072" y="5301208"/>
            <a:ext cx="372616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Poissonnerie: </a:t>
            </a:r>
            <a:r>
              <a:rPr lang="fr-FR" altLang="fr-FR" b="1" dirty="0" smtClean="0">
                <a:solidFill>
                  <a:srgbClr val="0070C0"/>
                </a:solidFill>
              </a:rPr>
              <a:t> La quantité reçue le 27/03/2019 du produit Moules ½ coquilles était de 20 kg. </a:t>
            </a:r>
            <a:endParaRPr lang="fr-FR" altLang="fr-FR" b="1" u="sng" dirty="0" smtClean="0">
              <a:solidFill>
                <a:srgbClr val="0070C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-91892" y="3645024"/>
            <a:ext cx="5508104" cy="11521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195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07921"/>
            <a:ext cx="6696744" cy="50225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9514" y="5830479"/>
            <a:ext cx="806489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La quantité emballé entre la date d’ouverture du carton: le 08/04 et la date de fermeture le 14/04 était de 12 kg. Perte de traçabilité de 8 kg du carton de 20 kg reçu le 27/03/2019 DF le 22/11/18 et DLC 22/11/20.</a:t>
            </a:r>
          </a:p>
        </p:txBody>
      </p:sp>
      <p:sp>
        <p:nvSpPr>
          <p:cNvPr id="5" name="Ellipse 4"/>
          <p:cNvSpPr/>
          <p:nvPr/>
        </p:nvSpPr>
        <p:spPr>
          <a:xfrm>
            <a:off x="2843808" y="4149080"/>
            <a:ext cx="4824536" cy="86409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504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4461960" cy="594928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48064" y="5513655"/>
            <a:ext cx="372616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Charcuterie/fromages: </a:t>
            </a:r>
            <a:r>
              <a:rPr lang="fr-FR" altLang="fr-FR" b="1" dirty="0" smtClean="0">
                <a:solidFill>
                  <a:srgbClr val="0070C0"/>
                </a:solidFill>
              </a:rPr>
              <a:t>Encombrement du poste lave-mains par la station de nettoyage.</a:t>
            </a:r>
            <a:endParaRPr lang="fr-FR" alt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7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5733256"/>
            <a:ext cx="819653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Laboratoire Boucherie</a:t>
            </a:r>
            <a:r>
              <a:rPr lang="fr-FR" altLang="fr-FR" b="1" dirty="0" smtClean="0">
                <a:solidFill>
                  <a:srgbClr val="0070C0"/>
                </a:solidFill>
              </a:rPr>
              <a:t>: Les deux portières du meuble de rangement n’était pas correctement fixées.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70707"/>
            <a:ext cx="4668011" cy="35010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68" y="1850727"/>
            <a:ext cx="4187957" cy="314096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128731" y="2945682"/>
            <a:ext cx="1800200" cy="22322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300192" y="1638271"/>
            <a:ext cx="1316618" cy="33209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1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378" y="35765"/>
            <a:ext cx="5049180" cy="67322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9514" y="5949279"/>
            <a:ext cx="786891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Traçabilité Fromages: </a:t>
            </a:r>
            <a:r>
              <a:rPr lang="fr-FR" altLang="fr-FR" b="1" dirty="0" smtClean="0">
                <a:solidFill>
                  <a:srgbClr val="0070C0"/>
                </a:solidFill>
              </a:rPr>
              <a:t>Certaines informations étaient manquantes au niveau de l’enregistrement de la traçabilité. </a:t>
            </a:r>
          </a:p>
        </p:txBody>
      </p:sp>
      <p:sp>
        <p:nvSpPr>
          <p:cNvPr id="5" name="Ellipse 4"/>
          <p:cNvSpPr/>
          <p:nvPr/>
        </p:nvSpPr>
        <p:spPr>
          <a:xfrm>
            <a:off x="1602605" y="1628800"/>
            <a:ext cx="2880320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395762" y="3116008"/>
            <a:ext cx="2088232" cy="168329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27583" y="5158374"/>
            <a:ext cx="3404414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96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588224" cy="49411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9514" y="5949279"/>
            <a:ext cx="786891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 </a:t>
            </a:r>
            <a:r>
              <a:rPr lang="fr-FR" altLang="fr-FR" b="1" u="sng" dirty="0" smtClean="0">
                <a:solidFill>
                  <a:srgbClr val="0070C0"/>
                </a:solidFill>
              </a:rPr>
              <a:t>Charcuterie/Fromage: </a:t>
            </a:r>
            <a:r>
              <a:rPr lang="fr-FR" altLang="fr-FR" b="1" dirty="0" smtClean="0">
                <a:solidFill>
                  <a:srgbClr val="0070C0"/>
                </a:solidFill>
              </a:rPr>
              <a:t>Dernière vérification du thermomètre effectuée le 06/03/2019.</a:t>
            </a:r>
          </a:p>
        </p:txBody>
      </p:sp>
    </p:spTree>
    <p:extLst>
      <p:ext uri="{BB962C8B-B14F-4D97-AF65-F5344CB8AC3E}">
        <p14:creationId xmlns:p14="http://schemas.microsoft.com/office/powerpoint/2010/main" val="3403521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7092280" cy="531921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9514" y="5949279"/>
            <a:ext cx="786891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 </a:t>
            </a:r>
            <a:r>
              <a:rPr lang="fr-FR" alt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altLang="fr-FR" b="1" dirty="0" smtClean="0">
                <a:solidFill>
                  <a:srgbClr val="0070C0"/>
                </a:solidFill>
              </a:rPr>
              <a:t>Dernière vérification du thermomètre effectuée le 06/03/2019.</a:t>
            </a:r>
          </a:p>
        </p:txBody>
      </p:sp>
    </p:spTree>
    <p:extLst>
      <p:ext uri="{BB962C8B-B14F-4D97-AF65-F5344CB8AC3E}">
        <p14:creationId xmlns:p14="http://schemas.microsoft.com/office/powerpoint/2010/main" val="84884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804248" cy="510318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55293" y="6093296"/>
            <a:ext cx="786891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altLang="fr-FR" b="1" dirty="0" smtClean="0">
                <a:solidFill>
                  <a:srgbClr val="0070C0"/>
                </a:solidFill>
              </a:rPr>
              <a:t>Absence de grille pour la hotte aspirante du stand.</a:t>
            </a:r>
          </a:p>
        </p:txBody>
      </p:sp>
    </p:spTree>
    <p:extLst>
      <p:ext uri="{BB962C8B-B14F-4D97-AF65-F5344CB8AC3E}">
        <p14:creationId xmlns:p14="http://schemas.microsoft.com/office/powerpoint/2010/main" val="2117458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9" r="1" b="48950"/>
          <a:stretch/>
        </p:blipFill>
        <p:spPr>
          <a:xfrm>
            <a:off x="971600" y="1052736"/>
            <a:ext cx="7056784" cy="47184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55293" y="6093296"/>
            <a:ext cx="786891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Charcuterie/fromages :</a:t>
            </a:r>
            <a:r>
              <a:rPr lang="fr-FR" altLang="fr-FR" b="1" dirty="0" smtClean="0">
                <a:solidFill>
                  <a:srgbClr val="0070C0"/>
                </a:solidFill>
              </a:rPr>
              <a:t> Manque de propreté de la poubelle du stand</a:t>
            </a:r>
          </a:p>
        </p:txBody>
      </p:sp>
      <p:sp>
        <p:nvSpPr>
          <p:cNvPr id="5" name="Ellipse 4"/>
          <p:cNvSpPr/>
          <p:nvPr/>
        </p:nvSpPr>
        <p:spPr>
          <a:xfrm>
            <a:off x="2627784" y="3068960"/>
            <a:ext cx="1656184" cy="12241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008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6401"/>
          <a:stretch/>
        </p:blipFill>
        <p:spPr>
          <a:xfrm>
            <a:off x="323528" y="836712"/>
            <a:ext cx="4948014" cy="57332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797535" y="1412776"/>
            <a:ext cx="1944216" cy="12241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433717" y="5646638"/>
            <a:ext cx="372616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CF positive Terminal de cuisson:</a:t>
            </a:r>
          </a:p>
          <a:p>
            <a:r>
              <a:rPr lang="fr-FR" altLang="fr-FR" b="1" dirty="0" smtClean="0">
                <a:solidFill>
                  <a:srgbClr val="0070C0"/>
                </a:solidFill>
              </a:rPr>
              <a:t>Absence de protection de la bouteille de lait entamée.</a:t>
            </a:r>
          </a:p>
        </p:txBody>
      </p:sp>
    </p:spTree>
    <p:extLst>
      <p:ext uri="{BB962C8B-B14F-4D97-AF65-F5344CB8AC3E}">
        <p14:creationId xmlns:p14="http://schemas.microsoft.com/office/powerpoint/2010/main" val="3678124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39951"/>
            <a:ext cx="3611893" cy="27089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3759882" cy="50131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20" y="4869160"/>
            <a:ext cx="372616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altLang="fr-FR" b="1" dirty="0" smtClean="0">
                <a:solidFill>
                  <a:srgbClr val="0070C0"/>
                </a:solidFill>
              </a:rPr>
              <a:t>Présence de signes de décongélation au niveau d’une barquettes de seiches nettoyées.</a:t>
            </a:r>
          </a:p>
        </p:txBody>
      </p:sp>
    </p:spTree>
    <p:extLst>
      <p:ext uri="{BB962C8B-B14F-4D97-AF65-F5344CB8AC3E}">
        <p14:creationId xmlns:p14="http://schemas.microsoft.com/office/powerpoint/2010/main" val="1980401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3" t="17531" r="33468" b="1190"/>
          <a:stretch/>
        </p:blipFill>
        <p:spPr>
          <a:xfrm rot="16200000">
            <a:off x="2771800" y="-603448"/>
            <a:ext cx="3456384" cy="73448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65536" y="6021288"/>
            <a:ext cx="786891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altLang="fr-FR" b="1" dirty="0" smtClean="0">
                <a:solidFill>
                  <a:srgbClr val="0070C0"/>
                </a:solidFill>
              </a:rPr>
              <a:t>Un boudin de charcuterie dont la DLC était le 17/04, était non encore retiré du rayon.</a:t>
            </a:r>
          </a:p>
        </p:txBody>
      </p:sp>
      <p:sp>
        <p:nvSpPr>
          <p:cNvPr id="5" name="Ellipse 4"/>
          <p:cNvSpPr/>
          <p:nvPr/>
        </p:nvSpPr>
        <p:spPr>
          <a:xfrm>
            <a:off x="1691680" y="2384884"/>
            <a:ext cx="4896544" cy="136815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68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99991" y="5157192"/>
            <a:ext cx="4295545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Plonge Boucherie: </a:t>
            </a:r>
            <a:r>
              <a:rPr lang="fr-FR" altLang="fr-FR" b="1" dirty="0" smtClean="0">
                <a:solidFill>
                  <a:srgbClr val="0070C0"/>
                </a:solidFill>
              </a:rPr>
              <a:t>Présence de restes de viandes rouges sur un couteau jaune normalement destiné à la découpe des volailles.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70046"/>
            <a:ext cx="3617178" cy="48229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70825" r="27545" b="-1"/>
          <a:stretch/>
        </p:blipFill>
        <p:spPr>
          <a:xfrm>
            <a:off x="4283966" y="1570046"/>
            <a:ext cx="4727593" cy="25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949280"/>
            <a:ext cx="788487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CF Boucherie: </a:t>
            </a:r>
            <a:r>
              <a:rPr lang="fr-FR" altLang="fr-FR" b="1" dirty="0" smtClean="0">
                <a:solidFill>
                  <a:srgbClr val="0070C0"/>
                </a:solidFill>
              </a:rPr>
              <a:t>Une caisse d’escalope de poulet, dont la DLC était le 18/04/2019, était non encore retirée le jour de l’audit le 16/04/2019.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1640" y="980728"/>
            <a:ext cx="6408712" cy="480653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004048" y="1916832"/>
            <a:ext cx="2052229" cy="10801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1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5373216"/>
            <a:ext cx="372616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Labo. Boucherie:</a:t>
            </a:r>
            <a:r>
              <a:rPr lang="fr-FR" altLang="fr-FR" b="1" dirty="0" smtClean="0">
                <a:solidFill>
                  <a:srgbClr val="0070C0"/>
                </a:solidFill>
              </a:rPr>
              <a:t> Développement de rouille au niveau de certaines jointures .</a:t>
            </a:r>
            <a:r>
              <a:rPr lang="fr-FR" altLang="fr-FR" b="1" u="sng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572000" cy="3429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26274"/>
            <a:ext cx="3952704" cy="5270272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2402632" y="2492896"/>
            <a:ext cx="29716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940152" y="4005064"/>
            <a:ext cx="720080" cy="14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733256"/>
            <a:ext cx="810039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Boucherie LS: </a:t>
            </a:r>
            <a:r>
              <a:rPr lang="fr-FR" altLang="fr-FR" b="1" dirty="0" smtClean="0">
                <a:solidFill>
                  <a:srgbClr val="0070C0"/>
                </a:solidFill>
              </a:rPr>
              <a:t>Absence de la mention DLC sur certaines étiquettes telles que les produits Brochette de poulet Tunisiennes et Steak de dinde Jardinière.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1976"/>
          <a:stretch/>
        </p:blipFill>
        <p:spPr>
          <a:xfrm>
            <a:off x="395536" y="1124744"/>
            <a:ext cx="3707904" cy="35730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6" b="18756"/>
          <a:stretch/>
        </p:blipFill>
        <p:spPr>
          <a:xfrm>
            <a:off x="4355976" y="962147"/>
            <a:ext cx="4214607" cy="440618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051720" y="2420888"/>
            <a:ext cx="1656184" cy="74434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311486" y="3284984"/>
            <a:ext cx="1224136" cy="86409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3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12095" y="6021288"/>
            <a:ext cx="702894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Volaillerie Trad.: </a:t>
            </a:r>
            <a:r>
              <a:rPr lang="fr-FR" altLang="fr-FR" b="1" dirty="0" smtClean="0">
                <a:solidFill>
                  <a:srgbClr val="0070C0"/>
                </a:solidFill>
              </a:rPr>
              <a:t>Entreposage des piques-prix au dessus des grilles de soufflage du meuble d’exposition.</a:t>
            </a:r>
            <a:endParaRPr lang="fr-FR" altLang="fr-FR" b="1" u="sng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95" y="836712"/>
            <a:ext cx="6596896" cy="4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093296"/>
            <a:ext cx="838842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Boucherie LS</a:t>
            </a:r>
            <a:r>
              <a:rPr lang="fr-FR" altLang="fr-FR" b="1" dirty="0" smtClean="0">
                <a:solidFill>
                  <a:srgbClr val="0070C0"/>
                </a:solidFill>
              </a:rPr>
              <a:t>: La température à cœur mesurée était de l’ordre de 6,5°C.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591614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300192" cy="47251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7544" y="6093296"/>
            <a:ext cx="83884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Boucherie LS</a:t>
            </a:r>
            <a:r>
              <a:rPr lang="fr-FR" altLang="fr-FR" b="1" dirty="0" smtClean="0">
                <a:solidFill>
                  <a:srgbClr val="0070C0"/>
                </a:solidFill>
              </a:rPr>
              <a:t>: Enregistrement erroné du cadencier du hachage de la viande rouge: toute la semaine du 15/04 au 21/04 était remplie.</a:t>
            </a:r>
          </a:p>
        </p:txBody>
      </p:sp>
      <p:sp>
        <p:nvSpPr>
          <p:cNvPr id="5" name="Ellipse 4"/>
          <p:cNvSpPr/>
          <p:nvPr/>
        </p:nvSpPr>
        <p:spPr>
          <a:xfrm>
            <a:off x="3923928" y="1556792"/>
            <a:ext cx="3888432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577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18277</TotalTime>
  <Words>507</Words>
  <Application>Microsoft Office PowerPoint</Application>
  <PresentationFormat>Affichage à l'écran (4:3)</PresentationFormat>
  <Paragraphs>33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349</cp:revision>
  <cp:lastPrinted>2016-02-08T19:41:58Z</cp:lastPrinted>
  <dcterms:created xsi:type="dcterms:W3CDTF">2014-03-07T09:21:22Z</dcterms:created>
  <dcterms:modified xsi:type="dcterms:W3CDTF">2019-05-01T20:07:22Z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2478657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