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314" r:id="rId3"/>
    <p:sldId id="346" r:id="rId4"/>
    <p:sldId id="284" r:id="rId5"/>
    <p:sldId id="335" r:id="rId6"/>
    <p:sldId id="347" r:id="rId7"/>
    <p:sldId id="350" r:id="rId8"/>
    <p:sldId id="351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1" r:id="rId17"/>
    <p:sldId id="362" r:id="rId18"/>
    <p:sldId id="363" r:id="rId19"/>
    <p:sldId id="364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3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Hammam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Hammam Sousse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578" y="576967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26</a:t>
            </a:r>
            <a:r>
              <a:rPr lang="fr-FR" b="1" dirty="0" smtClean="0">
                <a:solidFill>
                  <a:srgbClr val="000000"/>
                </a:solidFill>
              </a:rPr>
              <a:t>/09/2018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3295" y="5746593"/>
            <a:ext cx="241765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3278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Boucherie: Les quantités utilisés n’étaient pas mentionnés sur la feuille de traçabilité.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3975906" cy="530120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427984" y="1772816"/>
            <a:ext cx="1008112" cy="4320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588428" y="4077072"/>
            <a:ext cx="1008112" cy="4320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7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03563" y="4653136"/>
            <a:ext cx="355898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Légumerie: La qualité de fraicheur des fruits et légumes n’était pas satisfaisante.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2" y="3814928"/>
            <a:ext cx="3901919" cy="29264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07" y="885658"/>
            <a:ext cx="2085696" cy="27809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88" y="855095"/>
            <a:ext cx="2085696" cy="2780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3" y="855095"/>
            <a:ext cx="20856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19246" y="5574087"/>
            <a:ext cx="361088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Fruits et légumes: </a:t>
            </a:r>
            <a:r>
              <a:rPr lang="fr-FR" dirty="0" smtClean="0">
                <a:solidFill>
                  <a:srgbClr val="0070C0"/>
                </a:solidFill>
              </a:rPr>
              <a:t>Renforcer le nettoyage des caisses </a:t>
            </a:r>
            <a:r>
              <a:rPr lang="fr-FR" dirty="0" smtClean="0">
                <a:solidFill>
                  <a:srgbClr val="0070C0"/>
                </a:solidFill>
              </a:rPr>
              <a:t>utilisées </a:t>
            </a:r>
            <a:r>
              <a:rPr lang="fr-FR" dirty="0" smtClean="0">
                <a:solidFill>
                  <a:srgbClr val="0070C0"/>
                </a:solidFill>
              </a:rPr>
              <a:t>pour le stockage ou l’exposition des produits.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960106"/>
            <a:ext cx="3363839" cy="44851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" y="612396"/>
            <a:ext cx="4771143" cy="417575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21001611">
            <a:off x="7164288" y="1268760"/>
            <a:ext cx="720080" cy="417646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39552" y="1916832"/>
            <a:ext cx="4176464" cy="252028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" y="4845412"/>
            <a:ext cx="4466400" cy="201258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0" y="5157192"/>
            <a:ext cx="4427984" cy="1438419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0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97532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mettre en place une louche pour chaque produits exposé.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88" y="3501009"/>
            <a:ext cx="3299715" cy="24747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2" y="3501008"/>
            <a:ext cx="3299715" cy="24747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89" y="764704"/>
            <a:ext cx="3299715" cy="24747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3" y="764704"/>
            <a:ext cx="3299715" cy="247478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1619672" y="1340768"/>
            <a:ext cx="720080" cy="5040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483768" y="4231260"/>
            <a:ext cx="720080" cy="5040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95145" y="4162337"/>
            <a:ext cx="720080" cy="5040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270005" y="1349379"/>
            <a:ext cx="720080" cy="5040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071787" y="1286490"/>
            <a:ext cx="720080" cy="5040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916825" y="3994159"/>
            <a:ext cx="720080" cy="5040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711747" y="3742131"/>
            <a:ext cx="720080" cy="50405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661248"/>
            <a:ext cx="72008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 smtClean="0">
                <a:solidFill>
                  <a:srgbClr val="0070C0"/>
                </a:solidFill>
              </a:rPr>
              <a:t>La pédale de la </a:t>
            </a:r>
            <a:r>
              <a:rPr lang="fr-FR" dirty="0">
                <a:solidFill>
                  <a:srgbClr val="0070C0"/>
                </a:solidFill>
              </a:rPr>
              <a:t>p</a:t>
            </a:r>
            <a:r>
              <a:rPr lang="fr-FR" dirty="0" smtClean="0">
                <a:solidFill>
                  <a:srgbClr val="0070C0"/>
                </a:solidFill>
              </a:rPr>
              <a:t>oubelle </a:t>
            </a:r>
            <a:r>
              <a:rPr lang="fr-FR" dirty="0" smtClean="0">
                <a:solidFill>
                  <a:srgbClr val="0070C0"/>
                </a:solidFill>
              </a:rPr>
              <a:t>était rompue.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CF(-) </a:t>
            </a:r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 smtClean="0">
                <a:solidFill>
                  <a:srgbClr val="0070C0"/>
                </a:solidFill>
              </a:rPr>
              <a:t>Une caisse de </a:t>
            </a:r>
            <a:r>
              <a:rPr lang="fr-FR" dirty="0" smtClean="0">
                <a:solidFill>
                  <a:srgbClr val="0070C0"/>
                </a:solidFill>
              </a:rPr>
              <a:t>croissants </a:t>
            </a:r>
            <a:r>
              <a:rPr lang="fr-FR" dirty="0" smtClean="0">
                <a:solidFill>
                  <a:srgbClr val="0070C0"/>
                </a:solidFill>
              </a:rPr>
              <a:t>congelés était stockée directement au sol.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21" y="1156768"/>
            <a:ext cx="3003798" cy="40050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56768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7856" y="6163607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Les dates d’ouverture des cartons étaient inscrites seulement le jour d’entame.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5418" y="2957903"/>
            <a:ext cx="2625758" cy="35010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193" y="2961907"/>
            <a:ext cx="2625757" cy="35010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5416" y="273069"/>
            <a:ext cx="2625758" cy="35010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194" y="273071"/>
            <a:ext cx="2625756" cy="350100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347864" y="1196752"/>
            <a:ext cx="360040" cy="57606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884368" y="1196752"/>
            <a:ext cx="432048" cy="144016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47864" y="4005064"/>
            <a:ext cx="360040" cy="93610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96336" y="4005064"/>
            <a:ext cx="468052" cy="94356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0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56284" y="6140389"/>
            <a:ext cx="73601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dirty="0" smtClean="0">
                <a:solidFill>
                  <a:srgbClr val="0070C0"/>
                </a:solidFill>
              </a:rPr>
              <a:t>La température à cœur du 22/09/18 n’était pas enregistrée.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840760" cy="513057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7020272" y="4077072"/>
            <a:ext cx="504056" cy="64807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14" y="672928"/>
            <a:ext cx="4248472" cy="54203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56284" y="6167045"/>
            <a:ext cx="73601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Présence d’une sachet de </a:t>
            </a:r>
            <a:r>
              <a:rPr lang="fr-FR" b="1" dirty="0" err="1" smtClean="0">
                <a:solidFill>
                  <a:srgbClr val="0070C0"/>
                </a:solidFill>
              </a:rPr>
              <a:t>tchich</a:t>
            </a:r>
            <a:r>
              <a:rPr lang="fr-FR" b="1" dirty="0" smtClean="0">
                <a:solidFill>
                  <a:srgbClr val="0070C0"/>
                </a:solidFill>
              </a:rPr>
              <a:t> dont les DF, DLC, et </a:t>
            </a:r>
            <a:r>
              <a:rPr lang="fr-FR" b="1" dirty="0" err="1" smtClean="0">
                <a:solidFill>
                  <a:srgbClr val="0070C0"/>
                </a:solidFill>
              </a:rPr>
              <a:t>N°Lot</a:t>
            </a:r>
            <a:r>
              <a:rPr lang="fr-FR" b="1" dirty="0" smtClean="0">
                <a:solidFill>
                  <a:srgbClr val="0070C0"/>
                </a:solidFill>
              </a:rPr>
              <a:t> étaient illisibles.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419872" y="4149080"/>
            <a:ext cx="2016224" cy="79208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26121"/>
            <a:ext cx="3579862" cy="47731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5124" y="568983"/>
            <a:ext cx="3582998" cy="42972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6284" y="6140389"/>
            <a:ext cx="73601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PGC: </a:t>
            </a:r>
            <a:r>
              <a:rPr lang="fr-FR" dirty="0" smtClean="0">
                <a:solidFill>
                  <a:srgbClr val="0070C0"/>
                </a:solidFill>
              </a:rPr>
              <a:t>Renforcer le nettoyage à ce niveau.</a:t>
            </a:r>
          </a:p>
        </p:txBody>
      </p:sp>
    </p:spTree>
    <p:extLst>
      <p:ext uri="{BB962C8B-B14F-4D97-AF65-F5344CB8AC3E}">
        <p14:creationId xmlns:p14="http://schemas.microsoft.com/office/powerpoint/2010/main" val="11906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3088" y="6021288"/>
            <a:ext cx="73601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Salle de pause: La pédale de la poubelle était rompue.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distributeur savon à ce niveau.</a:t>
            </a:r>
            <a:endParaRPr lang="fr-FR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7"/>
            <a:ext cx="3401180" cy="45349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" y="980727"/>
            <a:ext cx="3403946" cy="453859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691680" y="4714129"/>
            <a:ext cx="1080120" cy="79049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632630" y="2348880"/>
            <a:ext cx="1080120" cy="79049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8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65852" y="5709622"/>
            <a:ext cx="3906216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Charcuteries et fromages: </a:t>
            </a:r>
            <a:r>
              <a:rPr lang="fr-FR" sz="1600" dirty="0" smtClean="0">
                <a:solidFill>
                  <a:srgbClr val="0070C0"/>
                </a:solidFill>
              </a:rPr>
              <a:t>Présence de 5 morceaux de fromages et 21 boudins de charcuteries entamés et non identifiés.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" y="3941324"/>
            <a:ext cx="2088232" cy="278430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96" y="763421"/>
            <a:ext cx="2338992" cy="31186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82" y="763421"/>
            <a:ext cx="2338992" cy="31186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3421"/>
            <a:ext cx="2338992" cy="31186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85" y="3941324"/>
            <a:ext cx="2363755" cy="26717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4155" y="2976015"/>
            <a:ext cx="1666930" cy="37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093296"/>
            <a:ext cx="70289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Charcuteries et fromages: Renforcer le nettoyage du meuble d’emballage.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02238"/>
            <a:ext cx="3921900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15616" y="5661248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Charcuteries et fromages: </a:t>
            </a:r>
            <a:r>
              <a:rPr lang="fr-FR" sz="1600" b="1" dirty="0">
                <a:solidFill>
                  <a:srgbClr val="0070C0"/>
                </a:solidFill>
              </a:rPr>
              <a:t>Les températures à cœur du meuble froid charcuteries n'étaient pas enregistrés pour le mois de </a:t>
            </a:r>
            <a:r>
              <a:rPr lang="fr-FR" sz="1600" b="1" dirty="0" smtClean="0">
                <a:solidFill>
                  <a:srgbClr val="0070C0"/>
                </a:solidFill>
              </a:rPr>
              <a:t>septembre.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396203" cy="479715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716016" y="764704"/>
            <a:ext cx="648072" cy="460851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229200"/>
            <a:ext cx="746090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Traiteur: </a:t>
            </a:r>
            <a:r>
              <a:rPr lang="fr-FR" dirty="0">
                <a:solidFill>
                  <a:srgbClr val="0070C0"/>
                </a:solidFill>
              </a:rPr>
              <a:t>Renforcer le nettoyage des paniers de la </a:t>
            </a:r>
            <a:r>
              <a:rPr lang="fr-FR" dirty="0" smtClean="0">
                <a:solidFill>
                  <a:srgbClr val="0070C0"/>
                </a:solidFill>
              </a:rPr>
              <a:t>friteuse.</a:t>
            </a:r>
          </a:p>
          <a:p>
            <a:r>
              <a:rPr lang="fr-FR" dirty="0">
                <a:solidFill>
                  <a:srgbClr val="0070C0"/>
                </a:solidFill>
              </a:rPr>
              <a:t>Présence d'une sachet de chawarma dinde dont la DF: 17/09/2018 et la DLC: 27/09/2018. Veuillez renforcer le contrôle et avertir le fournisseur.</a:t>
            </a:r>
            <a:endParaRPr lang="fr-FR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06" y="1089134"/>
            <a:ext cx="2841780" cy="37890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08" y="1094482"/>
            <a:ext cx="2841780" cy="3789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9134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157192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</a:t>
            </a:r>
            <a:r>
              <a:rPr lang="fr-FR" dirty="0" smtClean="0">
                <a:solidFill>
                  <a:srgbClr val="0070C0"/>
                </a:solidFill>
              </a:rPr>
              <a:t> Renforcer le glaçage des produits exposés.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8" y="1412776"/>
            <a:ext cx="3707904" cy="27809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41277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877272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</a:t>
            </a:r>
            <a:r>
              <a:rPr lang="fr-FR" dirty="0" smtClean="0">
                <a:solidFill>
                  <a:srgbClr val="0070C0"/>
                </a:solidFill>
              </a:rPr>
              <a:t>Présence d’un paquet de crevette calibre « 0 » </a:t>
            </a:r>
            <a:r>
              <a:rPr lang="fr-FR" dirty="0" smtClean="0">
                <a:solidFill>
                  <a:srgbClr val="0070C0"/>
                </a:solidFill>
              </a:rPr>
              <a:t>congelés </a:t>
            </a:r>
            <a:r>
              <a:rPr lang="fr-FR" dirty="0" smtClean="0">
                <a:solidFill>
                  <a:srgbClr val="0070C0"/>
                </a:solidFill>
              </a:rPr>
              <a:t>dont l’étiquetage était dépourvu de la DLC. La DLC du produit était mise au niveau du cahier de la traçabilité.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764704"/>
            <a:ext cx="3240360" cy="24302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3240360" cy="24302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0661" y="2963049"/>
            <a:ext cx="2430270" cy="32403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8566" y="2963050"/>
            <a:ext cx="2430269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588823" y="6228020"/>
            <a:ext cx="600751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</a:t>
            </a:r>
            <a:r>
              <a:rPr lang="fr-FR" dirty="0" smtClean="0">
                <a:solidFill>
                  <a:srgbClr val="0070C0"/>
                </a:solidFill>
              </a:rPr>
              <a:t>Renforcer le rangement des emballages.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10" y="1386154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013176"/>
            <a:ext cx="746090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CF(+) boucherie: </a:t>
            </a:r>
            <a:r>
              <a:rPr lang="fr-FR" dirty="0" smtClean="0">
                <a:solidFill>
                  <a:srgbClr val="0070C0"/>
                </a:solidFill>
              </a:rPr>
              <a:t>Les merguez </a:t>
            </a:r>
            <a:r>
              <a:rPr lang="fr-FR" dirty="0" smtClean="0">
                <a:solidFill>
                  <a:srgbClr val="0070C0"/>
                </a:solidFill>
              </a:rPr>
              <a:t>n’étaient </a:t>
            </a:r>
            <a:r>
              <a:rPr lang="fr-FR" dirty="0" smtClean="0">
                <a:solidFill>
                  <a:srgbClr val="0070C0"/>
                </a:solidFill>
              </a:rPr>
              <a:t>pas identifiés.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Les morceaux de viande destinés à la fabrication </a:t>
            </a:r>
            <a:r>
              <a:rPr lang="fr-FR" dirty="0" smtClean="0">
                <a:solidFill>
                  <a:srgbClr val="0070C0"/>
                </a:solidFill>
              </a:rPr>
              <a:t>des </a:t>
            </a:r>
            <a:r>
              <a:rPr lang="fr-FR" dirty="0" smtClean="0">
                <a:solidFill>
                  <a:srgbClr val="0070C0"/>
                </a:solidFill>
              </a:rPr>
              <a:t>merguez et </a:t>
            </a:r>
            <a:r>
              <a:rPr lang="fr-FR" dirty="0" smtClean="0">
                <a:solidFill>
                  <a:srgbClr val="0070C0"/>
                </a:solidFill>
              </a:rPr>
              <a:t>des viandes hachées </a:t>
            </a:r>
            <a:r>
              <a:rPr lang="fr-FR" dirty="0" smtClean="0">
                <a:solidFill>
                  <a:srgbClr val="0070C0"/>
                </a:solidFill>
              </a:rPr>
              <a:t>était stockés dans un chafing dish sans utilisation d’égouttoir. Les produits </a:t>
            </a:r>
            <a:r>
              <a:rPr lang="fr-FR" dirty="0" smtClean="0">
                <a:solidFill>
                  <a:srgbClr val="0070C0"/>
                </a:solidFill>
              </a:rPr>
              <a:t>baignaient </a:t>
            </a:r>
            <a:r>
              <a:rPr lang="fr-FR" dirty="0" smtClean="0">
                <a:solidFill>
                  <a:srgbClr val="0070C0"/>
                </a:solidFill>
              </a:rPr>
              <a:t>dans l’exsudat.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84" y="1207638"/>
            <a:ext cx="2733768" cy="36450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76" y="1207638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12177</TotalTime>
  <Words>326</Words>
  <Application>Microsoft Office PowerPoint</Application>
  <PresentationFormat>Affichage à l'écran (4:3)</PresentationFormat>
  <Paragraphs>27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320</cp:revision>
  <cp:lastPrinted>2016-02-08T19:41:58Z</cp:lastPrinted>
  <dcterms:created xsi:type="dcterms:W3CDTF">2014-03-07T09:21:22Z</dcterms:created>
  <dcterms:modified xsi:type="dcterms:W3CDTF">2018-10-02T10:42:36Z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2478657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