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68" r:id="rId2"/>
    <p:sldId id="314" r:id="rId3"/>
    <p:sldId id="346" r:id="rId4"/>
    <p:sldId id="284" r:id="rId5"/>
    <p:sldId id="335" r:id="rId6"/>
    <p:sldId id="347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1" d="100"/>
          <a:sy n="51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pPr/>
              <a:t>13/07/2018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pPr/>
              <a:t>13/07/2018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graphique ou organigramme hiérarchi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graphique SmartArt 2"/>
          <p:cNvSpPr>
            <a:spLocks noGrp="1"/>
          </p:cNvSpPr>
          <p:nvPr>
            <p:ph type="dgm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graphique SmartArt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611188" y="1484315"/>
            <a:ext cx="7921625" cy="4510087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 tableau</a:t>
            </a:r>
            <a:endParaRPr lang="fr-FR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0955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CM Hammam Sousse</a:t>
            </a:r>
            <a:endParaRPr lang="fr-FR" altLang="fr-FR" kern="0" baseline="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 ?><Relationships xmlns="http://schemas.openxmlformats.org/package/2006/relationships"><Relationship Id="rId3" Target="../media/hdphoto1.wdp" Type="http://schemas.microsoft.com/office/2007/relationships/hdphoto"/><Relationship Id="rId2" Target="../media/image19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2.wdp" Type="http://schemas.microsoft.com/office/2007/relationships/hdphoto"/><Relationship Id="rId4" Target="../media/image20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Hammam Sousse</a:t>
            </a:r>
          </a:p>
        </p:txBody>
      </p:sp>
      <p:sp>
        <p:nvSpPr>
          <p:cNvPr id="5" name="Rectangle 4"/>
          <p:cNvSpPr/>
          <p:nvPr/>
        </p:nvSpPr>
        <p:spPr>
          <a:xfrm>
            <a:off x="1043578" y="5769676"/>
            <a:ext cx="1747594" cy="454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b="1" dirty="0">
                <a:solidFill>
                  <a:srgbClr val="000000"/>
                </a:solidFill>
              </a:rPr>
              <a:t>Le </a:t>
            </a:r>
            <a:r>
              <a:rPr lang="fr-FR" b="1" dirty="0" smtClean="0">
                <a:solidFill>
                  <a:srgbClr val="000000"/>
                </a:solidFill>
              </a:rPr>
              <a:t>06/07/2018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50097" y="5746593"/>
            <a:ext cx="2630848" cy="553998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Dr. Raja Bouhalfaya</a:t>
            </a: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259632" y="980728"/>
            <a:ext cx="6300192" cy="445511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971600" y="5949280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Traiteur: </a:t>
            </a:r>
            <a:r>
              <a:rPr lang="fr-FR" b="1" dirty="0" smtClean="0">
                <a:solidFill>
                  <a:srgbClr val="0070C0"/>
                </a:solidFill>
              </a:rPr>
              <a:t>L’égouttoir de la friteuse manquait de propreté.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82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cstate="print"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08720"/>
            <a:ext cx="5532107" cy="414908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cstate="print"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"/>
          <a:stretch/>
        </p:blipFill>
        <p:spPr>
          <a:xfrm>
            <a:off x="5940152" y="1268760"/>
            <a:ext cx="2802682" cy="156950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868743" y="5569017"/>
            <a:ext cx="746090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rtlCol="0" wrap="square">
            <a:spAutoFit/>
          </a:bodyPr>
          <a:lstStyle/>
          <a:p>
            <a:r>
              <a:rPr b="1" dirty="0" lang="fr-FR" smtClean="0" u="sng">
                <a:solidFill>
                  <a:srgbClr val="0070C0"/>
                </a:solidFill>
              </a:rPr>
              <a:t>Traiteur: </a:t>
            </a:r>
            <a:r>
              <a:rPr b="1" dirty="0" lang="fr-FR" smtClean="0">
                <a:solidFill>
                  <a:srgbClr val="0070C0"/>
                </a:solidFill>
              </a:rPr>
              <a:t>Le meuble froid affichait une température de 2°C ,alors que la température mesurée à cœur des produits à l’intérieur du meuble était de l’ordre de 19°C.</a:t>
            </a:r>
            <a:endParaRPr b="1" dirty="0" lang="fr-FR" smtClean="0" u="sng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95948"/>
      </p:ext>
    </p:extLst>
  </p:cSld>
  <p:clrMapOvr>
    <a:masterClrMapping/>
  </p:clrMapOvr>
  <p:timing>
    <p:tnLst>
      <p:par>
        <p:cTn dur="indefinite" id="1" nodeType="tmRoot" restart="never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1124744"/>
            <a:ext cx="5364088" cy="402306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99592" y="5805264"/>
            <a:ext cx="7460902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Olives et épices : </a:t>
            </a:r>
            <a:r>
              <a:rPr lang="fr-FR" b="1" dirty="0" smtClean="0">
                <a:solidFill>
                  <a:srgbClr val="0070C0"/>
                </a:solidFill>
              </a:rPr>
              <a:t>Les boules de harissa n’étaient pas étiquetées.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1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3381840" cy="450912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052897"/>
            <a:ext cx="3273828" cy="43651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97533" y="5877272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Les poubelles au niveau du rayon FLEG et au niveau du terminal de cuisson étaient à ouvertures manuelles..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15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052736"/>
            <a:ext cx="2550517" cy="34006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305" y="1301714"/>
            <a:ext cx="2398840" cy="319845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37" y="1827251"/>
            <a:ext cx="3563888" cy="267291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99592" y="5013176"/>
            <a:ext cx="7460902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Terminal de cuisson : </a:t>
            </a:r>
            <a:r>
              <a:rPr lang="fr-FR" b="1" dirty="0" smtClean="0">
                <a:solidFill>
                  <a:srgbClr val="0070C0"/>
                </a:solidFill>
              </a:rPr>
              <a:t>L’entrée de la boulangerie n’était protégée par séparation .</a:t>
            </a:r>
            <a:endParaRPr lang="fr-FR" b="1" u="sng" dirty="0">
              <a:solidFill>
                <a:srgbClr val="0070C0"/>
              </a:solidFill>
            </a:endParaRPr>
          </a:p>
          <a:p>
            <a:r>
              <a:rPr lang="fr-FR" b="1" dirty="0" smtClean="0">
                <a:solidFill>
                  <a:srgbClr val="0070C0"/>
                </a:solidFill>
              </a:rPr>
              <a:t>Un comptoir frigorifique utilisé pour le rayon traiteur  était à l’intérieur de la boulangerie ,à proximité du moteur de la fabrique de glaces qui dégage de la chaleur.</a:t>
            </a:r>
          </a:p>
        </p:txBody>
      </p:sp>
    </p:spTree>
    <p:extLst>
      <p:ext uri="{BB962C8B-B14F-4D97-AF65-F5344CB8AC3E}">
        <p14:creationId xmlns:p14="http://schemas.microsoft.com/office/powerpoint/2010/main" val="4014010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291830" cy="438910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484784"/>
            <a:ext cx="4764021" cy="357301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97533" y="5877272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Accumulation d’une quantité importante de givre au niveau de la CF négative des produits de la pâtisserie.</a:t>
            </a:r>
          </a:p>
        </p:txBody>
      </p:sp>
    </p:spTree>
    <p:extLst>
      <p:ext uri="{BB962C8B-B14F-4D97-AF65-F5344CB8AC3E}">
        <p14:creationId xmlns:p14="http://schemas.microsoft.com/office/powerpoint/2010/main" val="38506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3921900" cy="52292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16016" y="5161832"/>
            <a:ext cx="3672408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Terminal de cuisson : </a:t>
            </a:r>
            <a:r>
              <a:rPr lang="fr-FR" b="1" dirty="0" smtClean="0">
                <a:solidFill>
                  <a:srgbClr val="0070C0"/>
                </a:solidFill>
              </a:rPr>
              <a:t>Présence de cartons contenant des emballages au niveau du laboratoire.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648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7504" y="1628800"/>
            <a:ext cx="4187957" cy="31409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85" y="1538790"/>
            <a:ext cx="4427984" cy="332098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81034" y="5733256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Accumulation d’une quantité importante de givre au niveau du meuble négatif des produits surgelés.</a:t>
            </a:r>
          </a:p>
        </p:txBody>
      </p:sp>
    </p:spTree>
    <p:extLst>
      <p:ext uri="{BB962C8B-B14F-4D97-AF65-F5344CB8AC3E}">
        <p14:creationId xmlns:p14="http://schemas.microsoft.com/office/powerpoint/2010/main" val="129802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72816"/>
            <a:ext cx="3507854" cy="467713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572000" y="4869160"/>
            <a:ext cx="367240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PGC: </a:t>
            </a:r>
            <a:r>
              <a:rPr lang="fr-FR" b="1" dirty="0" smtClean="0">
                <a:solidFill>
                  <a:srgbClr val="0070C0"/>
                </a:solidFill>
              </a:rPr>
              <a:t>Les pots du produits « </a:t>
            </a:r>
            <a:r>
              <a:rPr lang="fr-FR" b="1" dirty="0" err="1" smtClean="0">
                <a:solidFill>
                  <a:srgbClr val="0070C0"/>
                </a:solidFill>
              </a:rPr>
              <a:t>Hrouss</a:t>
            </a:r>
            <a:r>
              <a:rPr lang="fr-FR" b="1" dirty="0" smtClean="0">
                <a:solidFill>
                  <a:srgbClr val="0070C0"/>
                </a:solidFill>
              </a:rPr>
              <a:t> » du fournisseur « Epices et saveurs » ,présentaient un étiquetage avec des ingrédients barrés.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90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827584" y="5949280"/>
            <a:ext cx="7606628" cy="584775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CF boucherie: </a:t>
            </a:r>
            <a:r>
              <a:rPr lang="fr-FR" sz="1600" b="1" dirty="0" smtClean="0">
                <a:solidFill>
                  <a:srgbClr val="0070C0"/>
                </a:solidFill>
              </a:rPr>
              <a:t>Présence de sachets de cuisses marinées et des merguez non identifiés.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68760"/>
            <a:ext cx="3075806" cy="4101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064597"/>
            <a:ext cx="3534074" cy="4712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187624" y="5877272"/>
            <a:ext cx="7028944" cy="369332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altLang="fr-FR" b="1" u="sng" dirty="0" err="1" smtClean="0">
                <a:solidFill>
                  <a:srgbClr val="0070C0"/>
                </a:solidFill>
              </a:rPr>
              <a:t>Volaillerie</a:t>
            </a:r>
            <a:r>
              <a:rPr lang="fr-FR" altLang="fr-FR" b="1" u="sng" dirty="0" smtClean="0">
                <a:solidFill>
                  <a:srgbClr val="0070C0"/>
                </a:solidFill>
              </a:rPr>
              <a:t> </a:t>
            </a:r>
            <a:r>
              <a:rPr lang="fr-FR" altLang="fr-FR" b="1" u="sng" dirty="0" err="1" smtClean="0">
                <a:solidFill>
                  <a:srgbClr val="0070C0"/>
                </a:solidFill>
              </a:rPr>
              <a:t>trad</a:t>
            </a:r>
            <a:r>
              <a:rPr lang="fr-FR" altLang="fr-FR" b="1" u="sng" dirty="0" smtClean="0">
                <a:solidFill>
                  <a:srgbClr val="0070C0"/>
                </a:solidFill>
              </a:rPr>
              <a:t>: </a:t>
            </a:r>
            <a:r>
              <a:rPr lang="fr-FR" altLang="fr-FR" b="1" dirty="0" smtClean="0">
                <a:solidFill>
                  <a:srgbClr val="0070C0"/>
                </a:solidFill>
              </a:rPr>
              <a:t>Exposition des abats sans égouttoir.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01796" y="1556792"/>
            <a:ext cx="5400600" cy="4050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5004048" y="5661248"/>
            <a:ext cx="3312368" cy="830997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u="sng" dirty="0" smtClean="0">
                <a:solidFill>
                  <a:srgbClr val="0070C0"/>
                </a:solidFill>
              </a:rPr>
              <a:t>Charcuterie/Fromages: </a:t>
            </a:r>
            <a:r>
              <a:rPr lang="fr-FR" sz="1600" b="1" dirty="0" smtClean="0">
                <a:solidFill>
                  <a:srgbClr val="0070C0"/>
                </a:solidFill>
              </a:rPr>
              <a:t>Entreposage des piques prix en dessus de la grille d’aération.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07" y="908720"/>
            <a:ext cx="4353948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3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6021288"/>
            <a:ext cx="7460902" cy="646331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Traçabilité </a:t>
            </a:r>
            <a:r>
              <a:rPr lang="fr-FR" b="1" u="sng" dirty="0" err="1" smtClean="0">
                <a:solidFill>
                  <a:srgbClr val="0070C0"/>
                </a:solidFill>
              </a:rPr>
              <a:t>Volaillerie</a:t>
            </a:r>
            <a:r>
              <a:rPr lang="fr-FR" b="1" u="sng" dirty="0" smtClean="0">
                <a:solidFill>
                  <a:srgbClr val="0070C0"/>
                </a:solidFill>
              </a:rPr>
              <a:t> trad. :</a:t>
            </a:r>
            <a:r>
              <a:rPr lang="fr-FR" b="1" dirty="0" smtClean="0">
                <a:solidFill>
                  <a:srgbClr val="0070C0"/>
                </a:solidFill>
              </a:rPr>
              <a:t> Le remplissage de la fiche de traçabilité n’était pas complet pour tous les articles.</a:t>
            </a:r>
            <a:endParaRPr lang="fr-FR" b="1" u="sng" dirty="0" smtClean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7624" y="980728"/>
            <a:ext cx="6444208" cy="483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1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51520" y="1196752"/>
            <a:ext cx="4359393" cy="331236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296144"/>
            <a:ext cx="4283968" cy="3212976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5576" y="5157192"/>
            <a:ext cx="7460902" cy="1200329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CF Charcuterie/fromages: </a:t>
            </a:r>
            <a:r>
              <a:rPr lang="fr-FR" b="1" dirty="0" smtClean="0">
                <a:solidFill>
                  <a:srgbClr val="0070C0"/>
                </a:solidFill>
              </a:rPr>
              <a:t>un sachet de saucisses ,emballé en sous-vide (de 4 kg) ,était entamé depuis le 19/06/18. 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On note la présence d’un liquide blanchâtre à la surface des produits.</a:t>
            </a:r>
          </a:p>
        </p:txBody>
      </p:sp>
    </p:spTree>
    <p:extLst>
      <p:ext uri="{BB962C8B-B14F-4D97-AF65-F5344CB8AC3E}">
        <p14:creationId xmlns:p14="http://schemas.microsoft.com/office/powerpoint/2010/main" val="1387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"/>
          <a:stretch/>
        </p:blipFill>
        <p:spPr>
          <a:xfrm>
            <a:off x="179512" y="1196752"/>
            <a:ext cx="8527263" cy="216024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"/>
          <a:stretch/>
        </p:blipFill>
        <p:spPr>
          <a:xfrm>
            <a:off x="755576" y="3411860"/>
            <a:ext cx="3528393" cy="323435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644008" y="5013176"/>
            <a:ext cx="295232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0070C0"/>
                </a:solidFill>
              </a:rPr>
              <a:t>La CF négative présentait des variations importantes de température allant de 6°C jusqu’à -18°C.</a:t>
            </a:r>
          </a:p>
        </p:txBody>
      </p:sp>
      <p:sp>
        <p:nvSpPr>
          <p:cNvPr id="6" name="Ellipse 5"/>
          <p:cNvSpPr/>
          <p:nvPr/>
        </p:nvSpPr>
        <p:spPr>
          <a:xfrm>
            <a:off x="1115617" y="4009306"/>
            <a:ext cx="2232248" cy="26369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1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80728"/>
            <a:ext cx="4191930" cy="558924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16016" y="5065630"/>
            <a:ext cx="3672408" cy="1477328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Charcuterie/fromages</a:t>
            </a:r>
            <a:r>
              <a:rPr lang="fr-FR" b="1" dirty="0" smtClean="0">
                <a:solidFill>
                  <a:srgbClr val="0070C0"/>
                </a:solidFill>
              </a:rPr>
              <a:t>: Le poste lave-mains était inaccessible à cause de l’emplacement de la station de nettoyage.</a:t>
            </a:r>
          </a:p>
        </p:txBody>
      </p:sp>
    </p:spTree>
    <p:extLst>
      <p:ext uri="{BB962C8B-B14F-4D97-AF65-F5344CB8AC3E}">
        <p14:creationId xmlns:p14="http://schemas.microsoft.com/office/powerpoint/2010/main" val="301219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09056">
            <a:off x="105212" y="1107216"/>
            <a:ext cx="4259723" cy="3194793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6016" y="1143626"/>
            <a:ext cx="3779912" cy="283493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9"/>
          <a:stretch/>
        </p:blipFill>
        <p:spPr>
          <a:xfrm rot="11009056">
            <a:off x="88834" y="3916775"/>
            <a:ext cx="4292477" cy="102344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"/>
          <a:stretch/>
        </p:blipFill>
        <p:spPr>
          <a:xfrm rot="10800000">
            <a:off x="4599194" y="3639710"/>
            <a:ext cx="4514902" cy="136815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868743" y="5569017"/>
            <a:ext cx="7460902" cy="923330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fr-FR" b="1" u="sng" dirty="0" smtClean="0">
                <a:solidFill>
                  <a:srgbClr val="0070C0"/>
                </a:solidFill>
              </a:rPr>
              <a:t>Traçabilité fromages: </a:t>
            </a:r>
            <a:r>
              <a:rPr lang="fr-FR" b="1" dirty="0" smtClean="0">
                <a:solidFill>
                  <a:srgbClr val="0070C0"/>
                </a:solidFill>
              </a:rPr>
              <a:t>Les deux articles « Affumicato » et « Extra Gouda » emballés respectivement le 01 et 02/07/18 ,n’étaient </a:t>
            </a:r>
            <a:r>
              <a:rPr lang="fr-FR" b="1" dirty="0" smtClean="0">
                <a:solidFill>
                  <a:srgbClr val="0070C0"/>
                </a:solidFill>
              </a:rPr>
              <a:t>pas mentionnés </a:t>
            </a:r>
            <a:r>
              <a:rPr lang="fr-FR" b="1" dirty="0" smtClean="0">
                <a:solidFill>
                  <a:srgbClr val="0070C0"/>
                </a:solidFill>
              </a:rPr>
              <a:t>dans la fiche de traçabilité du rayon.</a:t>
            </a:r>
            <a:r>
              <a:rPr lang="fr-FR" b="1" u="sng" dirty="0" smtClean="0">
                <a:solidFill>
                  <a:srgbClr val="0070C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6166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12077</TotalTime>
  <Words>314</Words>
  <Application>Microsoft Office PowerPoint</Application>
  <PresentationFormat>Affichage à l'écran (4:3)</PresentationFormat>
  <Paragraphs>23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MH-QLC</cp:lastModifiedBy>
  <cp:revision>307</cp:revision>
  <cp:lastPrinted>2016-02-08T19:41:58Z</cp:lastPrinted>
  <dcterms:created xsi:type="dcterms:W3CDTF">2014-03-07T09:21:22Z</dcterms:created>
  <dcterms:modified xsi:type="dcterms:W3CDTF">2018-07-13T13:27:20Z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2478657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D6.1.0</vt:lpwstr>
  </property>
</Properties>
</file>