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68" r:id="rId2"/>
    <p:sldId id="270" r:id="rId3"/>
    <p:sldId id="271" r:id="rId4"/>
    <p:sldId id="272" r:id="rId5"/>
    <p:sldId id="273" r:id="rId6"/>
    <p:sldId id="293" r:id="rId7"/>
    <p:sldId id="294" r:id="rId8"/>
    <p:sldId id="295" r:id="rId9"/>
    <p:sldId id="296" r:id="rId10"/>
    <p:sldId id="298" r:id="rId11"/>
    <p:sldId id="297" r:id="rId12"/>
    <p:sldId id="299" r:id="rId13"/>
    <p:sldId id="300" r:id="rId14"/>
    <p:sldId id="301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22/02/2019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22/02/2019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</a:t>
            </a:r>
            <a:r>
              <a:rPr lang="fr-FR" altLang="fr-FR" kern="0" dirty="0" err="1" smtClean="0"/>
              <a:t>Zarzis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ZARZIS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36949" y="5486008"/>
            <a:ext cx="2097049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14 février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0072" y="5232091"/>
            <a:ext cx="2880320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Dhia</a:t>
            </a:r>
            <a:r>
              <a:rPr lang="fr-FR" sz="2000" b="1" dirty="0" smtClean="0">
                <a:solidFill>
                  <a:srgbClr val="000000"/>
                </a:solidFill>
              </a:rPr>
              <a:t> MECHLAOUI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568" y="5877272"/>
            <a:ext cx="7776864" cy="7834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Poissonnerie: La date d’ouverture des cartons des produits surgelés étaient renouvelé à chaque utilisation du carton.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60721" y="35623"/>
            <a:ext cx="4806534" cy="6408712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5004048" y="1628800"/>
            <a:ext cx="792088" cy="158417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11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5994722"/>
            <a:ext cx="7776864" cy="78495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rgbClr val="0070C0"/>
                </a:solidFill>
              </a:rPr>
              <a:t>PGC: Présence de 4 sachets de raisin sec "TANIT le jardin" dont les DF, DLC et </a:t>
            </a:r>
            <a:r>
              <a:rPr lang="fr-FR" sz="1600" b="1" dirty="0" err="1">
                <a:solidFill>
                  <a:srgbClr val="0070C0"/>
                </a:solidFill>
              </a:rPr>
              <a:t>N°Lot</a:t>
            </a:r>
            <a:r>
              <a:rPr lang="fr-FR" sz="1600" b="1" dirty="0">
                <a:solidFill>
                  <a:srgbClr val="0070C0"/>
                </a:solidFill>
              </a:rPr>
              <a:t> étaient illisibles.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40768"/>
            <a:ext cx="2841780" cy="37890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284178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5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608" y="5890941"/>
            <a:ext cx="756084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Charcuterie/fromage: Les fromages blanc entamés n’étaient pas identifiés.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40768"/>
            <a:ext cx="2841780" cy="37890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23"/>
          <a:stretch/>
        </p:blipFill>
        <p:spPr>
          <a:xfrm>
            <a:off x="1403648" y="1340768"/>
            <a:ext cx="284178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8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584" y="6111256"/>
            <a:ext cx="7560840" cy="414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Boucherie/</a:t>
            </a:r>
            <a:r>
              <a:rPr lang="fr-FR" sz="1600" b="1" dirty="0" err="1" smtClean="0">
                <a:solidFill>
                  <a:srgbClr val="0070C0"/>
                </a:solidFill>
              </a:rPr>
              <a:t>volaillerie</a:t>
            </a:r>
            <a:r>
              <a:rPr lang="fr-FR" sz="1600" b="1" dirty="0" smtClean="0">
                <a:solidFill>
                  <a:srgbClr val="0070C0"/>
                </a:solidFill>
              </a:rPr>
              <a:t>: les billots étaient usés.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9450" r="7863" b="4451"/>
          <a:stretch/>
        </p:blipFill>
        <p:spPr>
          <a:xfrm>
            <a:off x="4616329" y="1268759"/>
            <a:ext cx="4176464" cy="29931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b="3050"/>
          <a:stretch/>
        </p:blipFill>
        <p:spPr>
          <a:xfrm rot="5400000">
            <a:off x="846560" y="713109"/>
            <a:ext cx="2993155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3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7" y="5766355"/>
            <a:ext cx="8640961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Boucherie/</a:t>
            </a:r>
            <a:r>
              <a:rPr lang="fr-FR" sz="1600" b="1" dirty="0" err="1">
                <a:solidFill>
                  <a:srgbClr val="0070C0"/>
                </a:solidFill>
              </a:rPr>
              <a:t>volaillerie</a:t>
            </a:r>
            <a:r>
              <a:rPr lang="fr-FR" sz="1600" b="1" dirty="0">
                <a:solidFill>
                  <a:srgbClr val="0070C0"/>
                </a:solidFill>
              </a:rPr>
              <a:t>: les vitres des meubles froids n’étaient pas fixées, il y avait une perte de froid, installation des nouvelles vitres par le service technique le jour de l’audit.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17616"/>
            <a:ext cx="2736304" cy="364840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8593" y="899719"/>
            <a:ext cx="307834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2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584" y="6111256"/>
            <a:ext cx="756084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Boucherie: le revêtement du laboratoire était rouillé.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00" y="1381463"/>
            <a:ext cx="3869668" cy="290225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81463"/>
            <a:ext cx="4032448" cy="290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584" y="6111256"/>
            <a:ext cx="756084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PLS/Boucherie: les grilles d’aération des meubles froids d’exposition étaient souillées.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504" y="1363461"/>
            <a:ext cx="4320480" cy="324036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62710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2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584" y="6111256"/>
            <a:ext cx="756084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Pâtisserie: la pédale de la poubelle était démontée.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Le four manquait de propreté.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051" y="953724"/>
            <a:ext cx="3186354" cy="424847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01"/>
          <a:stretch/>
        </p:blipFill>
        <p:spPr>
          <a:xfrm>
            <a:off x="395536" y="1484783"/>
            <a:ext cx="2931790" cy="326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5589240"/>
            <a:ext cx="8208912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Pâtisserie: présence de 3 paquets de « pain de mie aux céréales » dépourvus de DF, DLC, et du N° de lot.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Rayon: double étiquetage de la part du fournisseur « BVM », avertir le fournisseur à cet écart.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16799" r="12589" b="13901"/>
          <a:stretch/>
        </p:blipFill>
        <p:spPr>
          <a:xfrm rot="5400000">
            <a:off x="105307" y="1630998"/>
            <a:ext cx="4201392" cy="318888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13455" r="5704" b="8846"/>
          <a:stretch/>
        </p:blipFill>
        <p:spPr>
          <a:xfrm>
            <a:off x="5459354" y="1124744"/>
            <a:ext cx="2952328" cy="420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584" y="6021288"/>
            <a:ext cx="756084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Pâtisserie</a:t>
            </a:r>
            <a:r>
              <a:rPr lang="fr-FR" sz="1600" b="1" dirty="0">
                <a:solidFill>
                  <a:srgbClr val="0070C0"/>
                </a:solidFill>
              </a:rPr>
              <a:t>: </a:t>
            </a:r>
            <a:r>
              <a:rPr lang="fr-FR" sz="1600" b="1" dirty="0" smtClean="0">
                <a:solidFill>
                  <a:srgbClr val="0070C0"/>
                </a:solidFill>
              </a:rPr>
              <a:t>les </a:t>
            </a:r>
            <a:r>
              <a:rPr lang="fr-FR" sz="1600" b="1" dirty="0">
                <a:solidFill>
                  <a:srgbClr val="0070C0"/>
                </a:solidFill>
              </a:rPr>
              <a:t>sabots de l'opératrice de la pâtisserie était </a:t>
            </a:r>
            <a:r>
              <a:rPr lang="fr-FR" sz="1600" b="1" dirty="0" smtClean="0">
                <a:solidFill>
                  <a:srgbClr val="0070C0"/>
                </a:solidFill>
              </a:rPr>
              <a:t>troués.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Le papier essuie-mains n’était pas adapté au distributeur.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4850" r="5201" b="15351"/>
          <a:stretch/>
        </p:blipFill>
        <p:spPr>
          <a:xfrm>
            <a:off x="683568" y="1363880"/>
            <a:ext cx="2952328" cy="361898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r="12201" b="22700"/>
          <a:stretch/>
        </p:blipFill>
        <p:spPr>
          <a:xfrm>
            <a:off x="4659209" y="1363880"/>
            <a:ext cx="3744416" cy="306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4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7475" y="5877272"/>
            <a:ext cx="7128792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Charcuterie/fromage: Absence de papier essuie mains au niveau du rayon.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968" y="1340768"/>
            <a:ext cx="3075806" cy="410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2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6064" y="5877272"/>
            <a:ext cx="8316416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FLEG: les pommes de </a:t>
            </a:r>
            <a:r>
              <a:rPr lang="fr-FR" sz="1600" b="1" dirty="0">
                <a:solidFill>
                  <a:srgbClr val="0070C0"/>
                </a:solidFill>
              </a:rPr>
              <a:t>terre </a:t>
            </a:r>
            <a:r>
              <a:rPr lang="fr-FR" sz="1600" b="1" dirty="0" smtClean="0">
                <a:solidFill>
                  <a:srgbClr val="0070C0"/>
                </a:solidFill>
              </a:rPr>
              <a:t>grenaille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</a:rPr>
              <a:t>(</a:t>
            </a:r>
            <a:r>
              <a:rPr lang="fr-FR" sz="1600" b="1" dirty="0" err="1" smtClean="0">
                <a:solidFill>
                  <a:srgbClr val="0070C0"/>
                </a:solidFill>
              </a:rPr>
              <a:t>Orto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err="1" smtClean="0">
                <a:solidFill>
                  <a:srgbClr val="0070C0"/>
                </a:solidFill>
              </a:rPr>
              <a:t>fresh</a:t>
            </a:r>
            <a:r>
              <a:rPr lang="fr-FR" sz="1600" b="1" dirty="0" smtClean="0">
                <a:solidFill>
                  <a:srgbClr val="0070C0"/>
                </a:solidFill>
              </a:rPr>
              <a:t>) étaient de couleur verdâtre, ceci est un signe de présence de la solanine, une substance chimique qui cause des intoxications.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" t="22501" r="20200"/>
          <a:stretch/>
        </p:blipFill>
        <p:spPr>
          <a:xfrm>
            <a:off x="5448265" y="1412775"/>
            <a:ext cx="2940159" cy="406276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0" t="18900" r="7601" b="10752"/>
          <a:stretch/>
        </p:blipFill>
        <p:spPr>
          <a:xfrm>
            <a:off x="791714" y="1412776"/>
            <a:ext cx="3456384" cy="406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1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584" y="6111256"/>
            <a:ext cx="7560840" cy="414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CF FLEG: la zone de casse n’était pas identifiée.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11151" r="2750" b="9050"/>
          <a:stretch/>
        </p:blipFill>
        <p:spPr>
          <a:xfrm>
            <a:off x="1547664" y="1484784"/>
            <a:ext cx="6120680" cy="411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584" y="6111256"/>
            <a:ext cx="756084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 surgelé: plusieurs produits ( filet de poisson blanc, moule décoquillé) présentaient des signes de décongélation.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924" y="1412776"/>
            <a:ext cx="601216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3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584" y="6111256"/>
            <a:ext cx="7560840" cy="414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Vestiaires: présence des aliments dans les casiers du personnel.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8646" y="1583337"/>
            <a:ext cx="2808312" cy="374441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25395" y="1583337"/>
            <a:ext cx="316835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3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607" y="6174015"/>
            <a:ext cx="7128792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CF(+) </a:t>
            </a:r>
            <a:r>
              <a:rPr lang="fr-FR" sz="1600" b="1" dirty="0" err="1" smtClean="0">
                <a:solidFill>
                  <a:srgbClr val="0070C0"/>
                </a:solidFill>
              </a:rPr>
              <a:t>charcuteri</a:t>
            </a:r>
            <a:r>
              <a:rPr lang="fr-FR" sz="1600" b="1" dirty="0" smtClean="0">
                <a:solidFill>
                  <a:srgbClr val="0070C0"/>
                </a:solidFill>
              </a:rPr>
              <a:t>/fromage: Présence de certaines caisses stockés directement au sol.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66" y="1340768"/>
            <a:ext cx="4416491" cy="33123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40767"/>
            <a:ext cx="2967794" cy="395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0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5994722"/>
            <a:ext cx="7776864" cy="7834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Charcuterie/fromage: Le suivi et l’enregistrement des températures à cœur pour le mois de décembre n’étaient pas réalisés.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5616" y="921169"/>
            <a:ext cx="6804248" cy="51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608" y="6166018"/>
            <a:ext cx="7128792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Renforcer le nettoyage de la friteuse.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20" y="1412776"/>
            <a:ext cx="6084168" cy="4563126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1259632" y="1484784"/>
            <a:ext cx="5976664" cy="115212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565920" y="3501008"/>
            <a:ext cx="5976664" cy="115212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5994722"/>
            <a:ext cx="7776864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Traiteur: Les heures de fin d’exposition de certains produits n’étaient pas </a:t>
            </a:r>
            <a:r>
              <a:rPr lang="fr-FR" sz="1600" b="1" dirty="0" smtClean="0">
                <a:solidFill>
                  <a:srgbClr val="0070C0"/>
                </a:solidFill>
              </a:rPr>
              <a:t>enregistrées</a:t>
            </a:r>
            <a:r>
              <a:rPr lang="fr-FR" sz="1600" b="1" dirty="0" smtClean="0">
                <a:solidFill>
                  <a:srgbClr val="0070C0"/>
                </a:solidFill>
              </a:rPr>
              <a:t>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079" y="1124744"/>
            <a:ext cx="3543858" cy="4725144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>
            <a:off x="3707904" y="3212976"/>
            <a:ext cx="576064" cy="27434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3635896" y="3677952"/>
            <a:ext cx="576064" cy="27434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7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5994722"/>
            <a:ext cx="7776864" cy="414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Traiteur: Fuite d’eau au niveau de la douchette.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065" y="954323"/>
            <a:ext cx="3795886" cy="50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4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5994722"/>
            <a:ext cx="7776864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Poissonnerie</a:t>
            </a:r>
            <a:r>
              <a:rPr lang="fr-FR" sz="1600" b="1" dirty="0">
                <a:solidFill>
                  <a:srgbClr val="0070C0"/>
                </a:solidFill>
              </a:rPr>
              <a:t>: La lame de l'outil de rabotage de la planche de découpe était rouillée.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673" y="1390873"/>
            <a:ext cx="4283968" cy="32129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3705876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5877272"/>
            <a:ext cx="7776864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Poissonnerie: Le glaçage des produits exposés n’était pas satisfaisant.</a:t>
            </a:r>
          </a:p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La température à cœur mesurée sur les poissons sur l’étal était élevé T: 6,7°C.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42188"/>
            <a:ext cx="4969296" cy="37269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42188"/>
            <a:ext cx="3384376" cy="45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0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17438</TotalTime>
  <Words>368</Words>
  <Application>Microsoft Office PowerPoint</Application>
  <PresentationFormat>Affichage à l'écran (4:3)</PresentationFormat>
  <Paragraphs>31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355</cp:revision>
  <cp:lastPrinted>2016-02-08T19:41:58Z</cp:lastPrinted>
  <dcterms:created xsi:type="dcterms:W3CDTF">2014-03-07T09:21:22Z</dcterms:created>
  <dcterms:modified xsi:type="dcterms:W3CDTF">2019-02-22T22:50:33Z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1044406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