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8" r:id="rId2"/>
    <p:sldId id="314" r:id="rId3"/>
    <p:sldId id="346" r:id="rId4"/>
    <p:sldId id="347" r:id="rId5"/>
    <p:sldId id="284" r:id="rId6"/>
    <p:sldId id="349" r:id="rId7"/>
    <p:sldId id="351" r:id="rId8"/>
    <p:sldId id="352" r:id="rId9"/>
    <p:sldId id="354" r:id="rId10"/>
    <p:sldId id="355" r:id="rId11"/>
    <p:sldId id="356" r:id="rId12"/>
    <p:sldId id="360" r:id="rId13"/>
    <p:sldId id="362" r:id="rId14"/>
    <p:sldId id="363" r:id="rId15"/>
    <p:sldId id="364" r:id="rId16"/>
    <p:sldId id="366" r:id="rId17"/>
    <p:sldId id="367" r:id="rId18"/>
    <p:sldId id="368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05/03/2019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05/03/2019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Tozeur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Tozeur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2790" y="5769676"/>
            <a:ext cx="209704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27 février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70872" y="5769676"/>
            <a:ext cx="2331087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Draoui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7504" y="6013250"/>
            <a:ext cx="878497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Boucherie: Les quantités de parage n'étaient pas </a:t>
            </a:r>
            <a:r>
              <a:rPr lang="fr-FR" sz="1600" b="1" dirty="0" smtClean="0">
                <a:solidFill>
                  <a:srgbClr val="0070C0"/>
                </a:solidFill>
              </a:rPr>
              <a:t>enregistrés.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Enregistrement </a:t>
            </a:r>
            <a:r>
              <a:rPr lang="fr-FR" sz="1600" b="1" dirty="0">
                <a:solidFill>
                  <a:srgbClr val="0070C0"/>
                </a:solidFill>
              </a:rPr>
              <a:t>des quantités globales au lieu des quantités utilisés des produits sur les feuilles de traçabilité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99592" y="721473"/>
            <a:ext cx="7056784" cy="5292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0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Boucherie: Les barquettes étaient maintenues sur des étagères non propres.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12776"/>
            <a:ext cx="4091947" cy="30689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51" y="1412776"/>
            <a:ext cx="4091947" cy="306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23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30120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Le </a:t>
            </a:r>
            <a:r>
              <a:rPr lang="fr-FR" sz="1600" b="1" dirty="0" smtClean="0">
                <a:solidFill>
                  <a:srgbClr val="0070C0"/>
                </a:solidFill>
              </a:rPr>
              <a:t>suivi et l’enregistrement des températures de la chaine du froid n’étaient pas réalisés du 27 au 31 décembre 2018.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48"/>
          <a:stretch/>
        </p:blipFill>
        <p:spPr>
          <a:xfrm>
            <a:off x="1724994" y="1412776"/>
            <a:ext cx="5811807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58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85392" y="5877272"/>
            <a:ext cx="626469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au niveau du réfrigérateur d’exposition des glaces.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484784"/>
            <a:ext cx="5076056" cy="380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66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85392" y="5877272"/>
            <a:ext cx="626469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d’un sachet de chapelure « IMPERIAL » dont les DF, SLC et </a:t>
            </a:r>
            <a:r>
              <a:rPr lang="fr-FR" sz="1600" b="1" dirty="0" err="1" smtClean="0">
                <a:solidFill>
                  <a:srgbClr val="0070C0"/>
                </a:solidFill>
              </a:rPr>
              <a:t>N°Lot</a:t>
            </a:r>
            <a:r>
              <a:rPr lang="fr-FR" sz="1600" b="1" dirty="0" smtClean="0">
                <a:solidFill>
                  <a:srgbClr val="0070C0"/>
                </a:solidFill>
              </a:rPr>
              <a:t> étaient illisibles.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36297"/>
            <a:ext cx="4283968" cy="32129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689" y="1536297"/>
            <a:ext cx="4283968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85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85392" y="5910371"/>
            <a:ext cx="626469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Le suivi et l’enregistrement des températures à cœur de la chaine du froid n’étaient pas réalisés pour le mois de décembre 2018.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500" y="913616"/>
            <a:ext cx="6606480" cy="495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91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85392" y="5877272"/>
            <a:ext cx="626469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 PGC: Le sol étaient ébréchés à plusieurs </a:t>
            </a:r>
            <a:r>
              <a:rPr lang="fr-FR" sz="1600" b="1" dirty="0" smtClean="0">
                <a:solidFill>
                  <a:srgbClr val="0070C0"/>
                </a:solidFill>
              </a:rPr>
              <a:t>niveaux.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753" y="1484784"/>
            <a:ext cx="2571750" cy="3429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164" y="1484784"/>
            <a:ext cx="2571750" cy="3429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25717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5656" y="6422238"/>
            <a:ext cx="626469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 PGC: Renforcer le nettoyage à ce niveau.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508" y="836712"/>
            <a:ext cx="4176464" cy="5568619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3275856" y="1916832"/>
            <a:ext cx="1440160" cy="280831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35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85392" y="6237312"/>
            <a:ext cx="626469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Sanitaires hommes et femmes: Renforcer le nettoyage des extracteurs d’air.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801" y="1081378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1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Les caisses de poulets étaient </a:t>
            </a:r>
            <a:r>
              <a:rPr lang="fr-FR" sz="1600" b="1" dirty="0" smtClean="0">
                <a:solidFill>
                  <a:srgbClr val="0070C0"/>
                </a:solidFill>
              </a:rPr>
              <a:t>stockées </a:t>
            </a:r>
            <a:r>
              <a:rPr lang="fr-FR" sz="1600" b="1" dirty="0" smtClean="0">
                <a:solidFill>
                  <a:srgbClr val="0070C0"/>
                </a:solidFill>
              </a:rPr>
              <a:t>directement au sol.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340768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Présence </a:t>
            </a:r>
            <a:r>
              <a:rPr lang="fr-FR" sz="1600" b="1" dirty="0" smtClean="0">
                <a:solidFill>
                  <a:srgbClr val="0070C0"/>
                </a:solidFill>
              </a:rPr>
              <a:t>de boudins </a:t>
            </a:r>
            <a:r>
              <a:rPr lang="fr-FR" sz="1600" b="1" dirty="0" smtClean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charcuteries </a:t>
            </a:r>
            <a:r>
              <a:rPr lang="fr-FR" sz="1600" b="1" dirty="0" smtClean="0">
                <a:solidFill>
                  <a:srgbClr val="0070C0"/>
                </a:solidFill>
              </a:rPr>
              <a:t>entamé et non identifié.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979" y="1052736"/>
            <a:ext cx="3363838" cy="44851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149957" y="6165304"/>
            <a:ext cx="696188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 et traiteur: Absence de papier essuie mains à ce niveau.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3435846" cy="45811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786" y="1340768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71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</a:t>
            </a:r>
            <a:r>
              <a:rPr lang="fr-FR" sz="1600" b="1" dirty="0">
                <a:solidFill>
                  <a:srgbClr val="0070C0"/>
                </a:solidFill>
              </a:rPr>
              <a:t>: Présence d'un boudin de charcuterie jambon de dinde entamé et dépourvu des DF, DLC et </a:t>
            </a:r>
            <a:r>
              <a:rPr lang="fr-FR" sz="1600" b="1" dirty="0" err="1">
                <a:solidFill>
                  <a:srgbClr val="0070C0"/>
                </a:solidFill>
              </a:rPr>
              <a:t>N°Lot</a:t>
            </a:r>
            <a:r>
              <a:rPr lang="fr-FR" sz="1600" b="1" dirty="0">
                <a:solidFill>
                  <a:srgbClr val="0070C0"/>
                </a:solidFill>
              </a:rPr>
              <a:t>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84784"/>
            <a:ext cx="3003798" cy="40050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Traiteur: Présence de deux ravier de salade et de champignon dépourvus </a:t>
            </a:r>
            <a:r>
              <a:rPr lang="fr-FR" sz="1600" b="1" dirty="0" smtClean="0">
                <a:solidFill>
                  <a:srgbClr val="0070C0"/>
                </a:solidFill>
              </a:rPr>
              <a:t>d'identification.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223" y="908720"/>
            <a:ext cx="3793350" cy="50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90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10261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produits exposés à température ambiante n’étaient pas protégés.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959" y="1127424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13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Traiteur: Les heures de fin d'exposition n'étaient pas enregistrés sur les feuilles de cadenciers de cuisson pour tous le mois de février.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00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0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3" y="4941168"/>
            <a:ext cx="7606628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Boucherie: Le produit osso bucco exposé TRAD à la date du 26/02/19 (sa durée de vie est de jour de mise en vente +2) donc DLC 28/02/19.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Le reste non vendu était mis dans une barquette dont la date d'emballage était du 27/02/19 et la DLC 02/03/19. Il s'agit de prolonger la durée de vie d'un produit.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432673" y="982832"/>
            <a:ext cx="3003798" cy="400506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328217" y="982833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36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11699</TotalTime>
  <Words>324</Words>
  <Application>Microsoft Office PowerPoint</Application>
  <PresentationFormat>Affichage à l'écran (4:3)</PresentationFormat>
  <Paragraphs>23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295</cp:revision>
  <cp:lastPrinted>2016-02-08T19:41:58Z</cp:lastPrinted>
  <dcterms:created xsi:type="dcterms:W3CDTF">2014-03-07T09:21:22Z</dcterms:created>
  <dcterms:modified xsi:type="dcterms:W3CDTF">2019-03-05T22:09:39Z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