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68" r:id="rId2"/>
    <p:sldId id="314" r:id="rId3"/>
    <p:sldId id="346" r:id="rId4"/>
    <p:sldId id="284" r:id="rId5"/>
    <p:sldId id="347" r:id="rId6"/>
    <p:sldId id="348" r:id="rId7"/>
    <p:sldId id="349" r:id="rId8"/>
    <p:sldId id="350" r:id="rId9"/>
    <p:sldId id="352" r:id="rId10"/>
    <p:sldId id="359" r:id="rId11"/>
    <p:sldId id="353" r:id="rId12"/>
    <p:sldId id="354" r:id="rId13"/>
    <p:sldId id="355" r:id="rId14"/>
    <p:sldId id="356" r:id="rId15"/>
    <p:sldId id="357" r:id="rId16"/>
    <p:sldId id="358" r:id="rId1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15/07/2018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15/07/2018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Tozeur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Tozeur</a:t>
            </a:r>
          </a:p>
        </p:txBody>
      </p:sp>
      <p:sp>
        <p:nvSpPr>
          <p:cNvPr id="5" name="Rectangle 4"/>
          <p:cNvSpPr/>
          <p:nvPr/>
        </p:nvSpPr>
        <p:spPr>
          <a:xfrm>
            <a:off x="1019531" y="5769676"/>
            <a:ext cx="179568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27 juin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63295" y="5746593"/>
            <a:ext cx="2417650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369" y="1340768"/>
            <a:ext cx="2571750" cy="3429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341801"/>
            <a:ext cx="2571750" cy="3429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5" y="1340768"/>
            <a:ext cx="2571750" cy="34290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27584" y="5373216"/>
            <a:ext cx="743482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2 plateaux d’œufs « ADHAYMA, </a:t>
            </a:r>
            <a:r>
              <a:rPr lang="fr-FR" sz="1600" b="1" dirty="0" err="1" smtClean="0">
                <a:solidFill>
                  <a:srgbClr val="0070C0"/>
                </a:solidFill>
              </a:rPr>
              <a:t>N°Lot</a:t>
            </a:r>
            <a:r>
              <a:rPr lang="fr-FR" sz="1600" b="1" dirty="0" smtClean="0">
                <a:solidFill>
                  <a:srgbClr val="0070C0"/>
                </a:solidFill>
              </a:rPr>
              <a:t>: 115228 » dont les DLC étaient dépassés.</a:t>
            </a:r>
          </a:p>
        </p:txBody>
      </p:sp>
    </p:spTree>
    <p:extLst>
      <p:ext uri="{BB962C8B-B14F-4D97-AF65-F5344CB8AC3E}">
        <p14:creationId xmlns:p14="http://schemas.microsoft.com/office/powerpoint/2010/main" val="127623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340768"/>
            <a:ext cx="3435846" cy="458112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81590" y="6093296"/>
            <a:ext cx="743482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givre au niveau du meuble des produits surgelés.</a:t>
            </a:r>
          </a:p>
        </p:txBody>
      </p:sp>
    </p:spTree>
    <p:extLst>
      <p:ext uri="{BB962C8B-B14F-4D97-AF65-F5344CB8AC3E}">
        <p14:creationId xmlns:p14="http://schemas.microsoft.com/office/powerpoint/2010/main" val="146622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412775"/>
            <a:ext cx="3147814" cy="419708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12776"/>
            <a:ext cx="3147814" cy="4197085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2689523" y="3645024"/>
            <a:ext cx="1234405" cy="576064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881590" y="6093296"/>
            <a:ext cx="743482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</a:t>
            </a:r>
            <a:r>
              <a:rPr lang="fr-FR" sz="1600" b="1" dirty="0">
                <a:solidFill>
                  <a:srgbClr val="0070C0"/>
                </a:solidFill>
              </a:rPr>
              <a:t>: Présence </a:t>
            </a:r>
            <a:r>
              <a:rPr lang="fr-FR" sz="1600" b="1" dirty="0" smtClean="0">
                <a:solidFill>
                  <a:srgbClr val="0070C0"/>
                </a:solidFill>
              </a:rPr>
              <a:t>d'un </a:t>
            </a:r>
            <a:r>
              <a:rPr lang="fr-FR" sz="1600" b="1" dirty="0">
                <a:solidFill>
                  <a:srgbClr val="0070C0"/>
                </a:solidFill>
              </a:rPr>
              <a:t>sachet de dragées </a:t>
            </a:r>
            <a:r>
              <a:rPr lang="fr-FR" sz="1600" b="1" dirty="0" smtClean="0">
                <a:solidFill>
                  <a:srgbClr val="0070C0"/>
                </a:solidFill>
              </a:rPr>
              <a:t>aux </a:t>
            </a:r>
            <a:r>
              <a:rPr lang="fr-FR" sz="1600" b="1" dirty="0">
                <a:solidFill>
                  <a:srgbClr val="0070C0"/>
                </a:solidFill>
              </a:rPr>
              <a:t>amandes dont la DLC </a:t>
            </a:r>
            <a:r>
              <a:rPr lang="fr-FR" sz="1600" b="1" dirty="0" smtClean="0">
                <a:solidFill>
                  <a:srgbClr val="0070C0"/>
                </a:solidFill>
              </a:rPr>
              <a:t>était dépassée depuis </a:t>
            </a:r>
            <a:r>
              <a:rPr lang="fr-FR" sz="1600" b="1" dirty="0">
                <a:solidFill>
                  <a:srgbClr val="0070C0"/>
                </a:solidFill>
              </a:rPr>
              <a:t>le </a:t>
            </a:r>
            <a:r>
              <a:rPr lang="fr-FR" sz="1600" b="1" dirty="0" smtClean="0">
                <a:solidFill>
                  <a:srgbClr val="0070C0"/>
                </a:solidFill>
              </a:rPr>
              <a:t>27/05/18.</a:t>
            </a:r>
          </a:p>
        </p:txBody>
      </p:sp>
    </p:spTree>
    <p:extLst>
      <p:ext uri="{BB962C8B-B14F-4D97-AF65-F5344CB8AC3E}">
        <p14:creationId xmlns:p14="http://schemas.microsoft.com/office/powerpoint/2010/main" val="81587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81590" y="6093296"/>
            <a:ext cx="743482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Les sacs de sucres exposés au rayon n’étaient pas identifiés.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4951" y="1484784"/>
            <a:ext cx="5508104" cy="413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87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81590" y="6093296"/>
            <a:ext cx="743482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PGC: Présence d'une sachet </a:t>
            </a:r>
            <a:r>
              <a:rPr lang="fr-FR" sz="1600" b="1" dirty="0" smtClean="0">
                <a:solidFill>
                  <a:srgbClr val="0070C0"/>
                </a:solidFill>
              </a:rPr>
              <a:t>de </a:t>
            </a:r>
            <a:r>
              <a:rPr lang="fr-FR" sz="1600" b="1" dirty="0">
                <a:solidFill>
                  <a:srgbClr val="0070C0"/>
                </a:solidFill>
              </a:rPr>
              <a:t>produit raisin sec jaune "TANIT" dont les DF, DLC et le </a:t>
            </a:r>
            <a:r>
              <a:rPr lang="fr-FR" sz="1600" b="1" dirty="0" err="1">
                <a:solidFill>
                  <a:srgbClr val="0070C0"/>
                </a:solidFill>
              </a:rPr>
              <a:t>N°Lot</a:t>
            </a:r>
            <a:r>
              <a:rPr lang="fr-FR" sz="1600" b="1" dirty="0">
                <a:solidFill>
                  <a:srgbClr val="0070C0"/>
                </a:solidFill>
              </a:rPr>
              <a:t> étaient </a:t>
            </a:r>
            <a:r>
              <a:rPr lang="fr-FR" sz="1600" b="1" dirty="0" smtClean="0">
                <a:solidFill>
                  <a:srgbClr val="0070C0"/>
                </a:solidFill>
              </a:rPr>
              <a:t>illisibles.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40767"/>
            <a:ext cx="3291830" cy="438910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7"/>
            <a:ext cx="3291830" cy="4389107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2195736" y="2348880"/>
            <a:ext cx="864096" cy="2808312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549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877272"/>
            <a:ext cx="491454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Le sol était écaillé à l’entrée de la réserve.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12776"/>
            <a:ext cx="3003798" cy="40050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412776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76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96369" y="768127"/>
            <a:ext cx="4299942" cy="573325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81590" y="6093296"/>
            <a:ext cx="743482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Réception: l’autocontrôle du nettoyage n’était pas quotidien.</a:t>
            </a:r>
          </a:p>
        </p:txBody>
      </p:sp>
    </p:spTree>
    <p:extLst>
      <p:ext uri="{BB962C8B-B14F-4D97-AF65-F5344CB8AC3E}">
        <p14:creationId xmlns:p14="http://schemas.microsoft.com/office/powerpoint/2010/main" val="151262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Charcuteries et fromages</a:t>
            </a:r>
            <a:r>
              <a:rPr lang="fr-FR" sz="1600" b="1" dirty="0">
                <a:solidFill>
                  <a:srgbClr val="0070C0"/>
                </a:solidFill>
              </a:rPr>
              <a:t>: Présence d'un fromage kaiser rouge et de </a:t>
            </a:r>
            <a:r>
              <a:rPr lang="fr-FR" sz="1600" b="1" dirty="0" smtClean="0">
                <a:solidFill>
                  <a:srgbClr val="0070C0"/>
                </a:solidFill>
              </a:rPr>
              <a:t>beurre </a:t>
            </a:r>
            <a:r>
              <a:rPr lang="fr-FR" sz="1600" b="1" dirty="0">
                <a:solidFill>
                  <a:srgbClr val="0070C0"/>
                </a:solidFill>
              </a:rPr>
              <a:t>qui étaient entamés et non </a:t>
            </a:r>
            <a:r>
              <a:rPr lang="fr-FR" sz="1600" b="1" dirty="0" smtClean="0">
                <a:solidFill>
                  <a:srgbClr val="0070C0"/>
                </a:solidFill>
              </a:rPr>
              <a:t>identifiés. 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12776"/>
            <a:ext cx="3075806" cy="410107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16" y="1412776"/>
            <a:ext cx="3075807" cy="410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661248"/>
            <a:ext cx="702894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Les produits exposés n’étaient pas protégés.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340768"/>
            <a:ext cx="5076056" cy="38070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</a:t>
            </a:r>
            <a:r>
              <a:rPr lang="fr-FR" sz="1600" b="1" dirty="0">
                <a:solidFill>
                  <a:srgbClr val="0070C0"/>
                </a:solidFill>
              </a:rPr>
              <a:t>: Les étiquettes balance des merguez de bœuf </a:t>
            </a:r>
            <a:r>
              <a:rPr lang="fr-FR" sz="1600" b="1" dirty="0" err="1">
                <a:solidFill>
                  <a:srgbClr val="0070C0"/>
                </a:solidFill>
              </a:rPr>
              <a:t>trad</a:t>
            </a:r>
            <a:r>
              <a:rPr lang="fr-FR" sz="1600" b="1" dirty="0">
                <a:solidFill>
                  <a:srgbClr val="0070C0"/>
                </a:solidFill>
              </a:rPr>
              <a:t> étaient dépourvus de la DLC contrairement aux merguez d'agneau (voir photo</a:t>
            </a:r>
            <a:r>
              <a:rPr lang="fr-FR" sz="1600" b="1" dirty="0" smtClean="0">
                <a:solidFill>
                  <a:srgbClr val="0070C0"/>
                </a:solidFill>
              </a:rPr>
              <a:t>).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583792" y="720122"/>
            <a:ext cx="4155926" cy="5541235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5868144" y="3284984"/>
            <a:ext cx="1224136" cy="504056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24363" y="5589240"/>
            <a:ext cx="746829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La </a:t>
            </a:r>
            <a:r>
              <a:rPr lang="fr-FR" sz="1600" b="1" dirty="0" smtClean="0">
                <a:solidFill>
                  <a:srgbClr val="0070C0"/>
                </a:solidFill>
              </a:rPr>
              <a:t>poignée </a:t>
            </a:r>
            <a:r>
              <a:rPr lang="fr-FR" sz="1600" b="1" dirty="0" smtClean="0">
                <a:solidFill>
                  <a:srgbClr val="0070C0"/>
                </a:solidFill>
              </a:rPr>
              <a:t>du couvercle de la friteuse était démontée.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Présence de givre au niveau de l’évaporateur du meuble froid de stockage.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461" y="1340768"/>
            <a:ext cx="4572000" cy="3429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257175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12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835696" y="5589240"/>
            <a:ext cx="551660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Le balisage était seulement en français.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Manque de glaçage au niveau de l’étale.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484784"/>
            <a:ext cx="4975776" cy="373183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84784"/>
            <a:ext cx="2808312" cy="373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75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659539" y="5949280"/>
            <a:ext cx="400443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</a:t>
            </a:r>
            <a:r>
              <a:rPr lang="fr-FR" sz="1600" b="1" dirty="0" err="1" smtClean="0">
                <a:solidFill>
                  <a:srgbClr val="0070C0"/>
                </a:solidFill>
              </a:rPr>
              <a:t>pât</a:t>
            </a:r>
            <a:r>
              <a:rPr lang="fr-FR" sz="1600" b="1" dirty="0">
                <a:solidFill>
                  <a:srgbClr val="0070C0"/>
                </a:solidFill>
              </a:rPr>
              <a:t>: La jointure du four était usée.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699" y="1476164"/>
            <a:ext cx="5580112" cy="418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85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12776"/>
            <a:ext cx="3003798" cy="400506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12776"/>
            <a:ext cx="3003798" cy="400506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 et épices: Les boules de harissa n’étaient pas identifiés.</a:t>
            </a:r>
          </a:p>
        </p:txBody>
      </p:sp>
    </p:spTree>
    <p:extLst>
      <p:ext uri="{BB962C8B-B14F-4D97-AF65-F5344CB8AC3E}">
        <p14:creationId xmlns:p14="http://schemas.microsoft.com/office/powerpoint/2010/main" val="333928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340768"/>
            <a:ext cx="3651870" cy="475252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81590" y="6165304"/>
            <a:ext cx="743482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d’une lampe non fonctionnelle au niveau du meuble froid d’exposition des fromages.</a:t>
            </a:r>
          </a:p>
        </p:txBody>
      </p:sp>
    </p:spTree>
    <p:extLst>
      <p:ext uri="{BB962C8B-B14F-4D97-AF65-F5344CB8AC3E}">
        <p14:creationId xmlns:p14="http://schemas.microsoft.com/office/powerpoint/2010/main" val="381251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11794</TotalTime>
  <Words>239</Words>
  <Application>Microsoft Office PowerPoint</Application>
  <PresentationFormat>Affichage à l'écran (4:3)</PresentationFormat>
  <Paragraphs>21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288</cp:revision>
  <cp:lastPrinted>2016-02-08T19:41:58Z</cp:lastPrinted>
  <dcterms:created xsi:type="dcterms:W3CDTF">2014-03-07T09:21:22Z</dcterms:created>
  <dcterms:modified xsi:type="dcterms:W3CDTF">2018-07-15T10:53:30Z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752076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