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46" r:id="rId3"/>
    <p:sldId id="314" r:id="rId4"/>
    <p:sldId id="284" r:id="rId5"/>
    <p:sldId id="347" r:id="rId6"/>
    <p:sldId id="352" r:id="rId7"/>
    <p:sldId id="348" r:id="rId8"/>
    <p:sldId id="349" r:id="rId9"/>
    <p:sldId id="350" r:id="rId10"/>
    <p:sldId id="351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2697" y="5769676"/>
            <a:ext cx="182934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19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3278737"/>
            <a:ext cx="443648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 charcuterie: </a:t>
            </a:r>
            <a:r>
              <a:rPr lang="fr-FR" sz="1600" b="1" dirty="0" smtClean="0">
                <a:solidFill>
                  <a:srgbClr val="0070C0"/>
                </a:solidFill>
              </a:rPr>
              <a:t>prévoir l’installation d’un support pour les produits de nettoyage et de désinfection.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439193"/>
            <a:ext cx="2536923" cy="4510087"/>
          </a:xfr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661248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</a:t>
            </a:r>
            <a:r>
              <a:rPr lang="fr-FR" altLang="fr-FR" b="1" dirty="0" smtClean="0">
                <a:solidFill>
                  <a:srgbClr val="0070C0"/>
                </a:solidFill>
              </a:rPr>
              <a:t> Prévoir un élément pour accrocher les broches du rôtissoire.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Renforcer le nettoyage du sol de la chambre froide.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52" y="1340768"/>
            <a:ext cx="7387625" cy="41565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Chambre froide négative:</a:t>
            </a:r>
            <a:r>
              <a:rPr lang="fr-FR" sz="1600" b="1" dirty="0" smtClean="0">
                <a:solidFill>
                  <a:srgbClr val="0070C0"/>
                </a:solidFill>
              </a:rPr>
              <a:t>  Eviter l’entreposage des denrées alimentaires à même le sol.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39" y="1340768"/>
            <a:ext cx="7899557" cy="444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Chambre froide négative: </a:t>
            </a:r>
            <a:r>
              <a:rPr lang="fr-FR" sz="1600" b="1" dirty="0" smtClean="0">
                <a:solidFill>
                  <a:srgbClr val="0070C0"/>
                </a:solidFill>
              </a:rPr>
              <a:t> Accumulation du givre au niveau de l’évaporateur.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77" y="1484784"/>
            <a:ext cx="7387625" cy="415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68003" y="5877272"/>
            <a:ext cx="746829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</a:t>
            </a:r>
            <a:r>
              <a:rPr lang="fr-FR" sz="1600" b="1" dirty="0" smtClean="0">
                <a:solidFill>
                  <a:srgbClr val="0070C0"/>
                </a:solidFill>
              </a:rPr>
              <a:t>   Prévoir la condamnation de l’espace sous plafond entre la chambre froide et la charpente métallique (source de contamination </a:t>
            </a:r>
            <a:r>
              <a:rPr lang="fr-FR" sz="1600" b="1" dirty="0" err="1" smtClean="0">
                <a:solidFill>
                  <a:srgbClr val="0070C0"/>
                </a:solidFill>
              </a:rPr>
              <a:t>aéro</a:t>
            </a:r>
            <a:r>
              <a:rPr lang="fr-FR" sz="1600" b="1" dirty="0" smtClean="0">
                <a:solidFill>
                  <a:srgbClr val="0070C0"/>
                </a:solidFill>
              </a:rPr>
              <a:t> portée).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44" y="1484784"/>
            <a:ext cx="7584013" cy="4267049"/>
          </a:xfrm>
        </p:spPr>
      </p:pic>
    </p:spTree>
    <p:extLst>
      <p:ext uri="{BB962C8B-B14F-4D97-AF65-F5344CB8AC3E}">
        <p14:creationId xmlns:p14="http://schemas.microsoft.com/office/powerpoint/2010/main" val="870905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040979" cy="5406187"/>
          </a:xfrm>
        </p:spPr>
      </p:pic>
      <p:sp>
        <p:nvSpPr>
          <p:cNvPr id="4" name="ZoneTexte 5"/>
          <p:cNvSpPr txBox="1"/>
          <p:nvPr/>
        </p:nvSpPr>
        <p:spPr>
          <a:xfrm>
            <a:off x="539552" y="2636912"/>
            <a:ext cx="39324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sz="1600" b="1" dirty="0" smtClean="0">
                <a:solidFill>
                  <a:srgbClr val="0070C0"/>
                </a:solidFill>
              </a:rPr>
              <a:t> revêtement mural décollé.</a:t>
            </a:r>
          </a:p>
        </p:txBody>
      </p:sp>
    </p:spTree>
    <p:extLst>
      <p:ext uri="{BB962C8B-B14F-4D97-AF65-F5344CB8AC3E}">
        <p14:creationId xmlns:p14="http://schemas.microsoft.com/office/powerpoint/2010/main" val="303486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poissonnerie: </a:t>
            </a:r>
            <a:r>
              <a:rPr lang="fr-FR" sz="1600" b="1" dirty="0" smtClean="0">
                <a:solidFill>
                  <a:srgbClr val="0070C0"/>
                </a:solidFill>
              </a:rPr>
              <a:t> Refaire le revêtement du sol au niveau du local fabrique de glace de la chambre froide.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556792"/>
            <a:ext cx="7489205" cy="4213706"/>
          </a:xfrm>
        </p:spPr>
      </p:pic>
    </p:spTree>
    <p:extLst>
      <p:ext uri="{BB962C8B-B14F-4D97-AF65-F5344CB8AC3E}">
        <p14:creationId xmlns:p14="http://schemas.microsoft.com/office/powerpoint/2010/main" val="2273476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boucherie: </a:t>
            </a:r>
            <a:r>
              <a:rPr lang="fr-FR" sz="1600" b="1" dirty="0" smtClean="0">
                <a:solidFill>
                  <a:srgbClr val="0070C0"/>
                </a:solidFill>
              </a:rPr>
              <a:t> Développement de moisissures au niveau de l’évaporateur du laboratoire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61" y="1484784"/>
            <a:ext cx="7129165" cy="4011134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99592" y="2564904"/>
            <a:ext cx="309634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Local poubelles: </a:t>
            </a:r>
            <a:r>
              <a:rPr lang="fr-FR" sz="1600" b="1" dirty="0" smtClean="0">
                <a:solidFill>
                  <a:srgbClr val="0070C0"/>
                </a:solidFill>
              </a:rPr>
              <a:t>porte non étanche.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772" y="1340768"/>
            <a:ext cx="2921223" cy="5193287"/>
          </a:xfr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11620</TotalTime>
  <Words>151</Words>
  <Application>Microsoft Office PowerPoint</Application>
  <PresentationFormat>Affichage à l'écran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279</cp:revision>
  <cp:lastPrinted>2016-02-08T19:41:58Z</cp:lastPrinted>
  <dcterms:created xsi:type="dcterms:W3CDTF">2014-03-07T09:21:22Z</dcterms:created>
  <dcterms:modified xsi:type="dcterms:W3CDTF">2017-05-29T08:37:54Z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346862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