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471" r:id="rId3"/>
    <p:sldId id="479" r:id="rId4"/>
    <p:sldId id="472" r:id="rId5"/>
    <p:sldId id="473" r:id="rId6"/>
    <p:sldId id="474" r:id="rId7"/>
    <p:sldId id="478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434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</a:t>
            </a:r>
            <a:r>
              <a:rPr lang="fr-FR" altLang="fr-FR" kern="0" baseline="0" dirty="0" smtClean="0"/>
              <a:t>iadh </a:t>
            </a:r>
            <a:r>
              <a:rPr lang="fr-FR" altLang="fr-FR" kern="0" dirty="0" smtClean="0"/>
              <a:t>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Riadh</a:t>
            </a:r>
            <a:r>
              <a:rPr lang="fr-FR" sz="3600" b="1" dirty="0">
                <a:solidFill>
                  <a:srgbClr val="FFC000"/>
                </a:solidFill>
              </a:rPr>
              <a:t> Sousse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5805264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128" y="5805264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20/05/2019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838"/>
          <a:stretch/>
        </p:blipFill>
        <p:spPr>
          <a:xfrm>
            <a:off x="395536" y="980728"/>
            <a:ext cx="3991309" cy="5760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5733256"/>
            <a:ext cx="30963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Olives/épices: </a:t>
            </a:r>
            <a:r>
              <a:rPr lang="fr-FR" sz="1600" b="1" dirty="0" smtClean="0">
                <a:solidFill>
                  <a:srgbClr val="0070C0"/>
                </a:solidFill>
              </a:rPr>
              <a:t>Absence de protection de la pâte d’ail.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5536" y="2718630"/>
            <a:ext cx="2664296" cy="32403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8720"/>
            <a:ext cx="6516216" cy="48871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021288"/>
            <a:ext cx="77768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Manque de propreté de la hotte aspirante au dessus de la rôtissoire.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Cette hotte est difficilement accessible vu l’emplacement de la rôtissoire.</a:t>
            </a:r>
          </a:p>
        </p:txBody>
      </p:sp>
    </p:spTree>
    <p:extLst>
      <p:ext uri="{BB962C8B-B14F-4D97-AF65-F5344CB8AC3E}">
        <p14:creationId xmlns:p14="http://schemas.microsoft.com/office/powerpoint/2010/main" val="200028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9306" y="183062"/>
            <a:ext cx="4785996" cy="63813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9308" y="6093296"/>
            <a:ext cx="77768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Enregistrement manquant des paramètres requis au niveau du cadencier à la date du 18/05/2019.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347864" y="1988840"/>
            <a:ext cx="1872208" cy="30243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691680" y="1736812"/>
            <a:ext cx="1800201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74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4187957" cy="31409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5013176"/>
            <a:ext cx="8148397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Encombrement du terminal de cuisson par l’entreposage des sachets de sucre et des armoires frigorifiques: produits retours PLS et une autre non fonctionnelle utilisée pour l’entreposage des emballages.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L’un des sachets de sucre était entreposé à même le sol.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619672" y="2637134"/>
            <a:ext cx="1440160" cy="18859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7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056" y="5322244"/>
            <a:ext cx="309634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Utilisation du produit DEPTIL mains au niveau de la station de nettoyage.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475656" y="3017988"/>
            <a:ext cx="1296144" cy="2304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3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2736"/>
            <a:ext cx="5952661" cy="4464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79578" y="6093296"/>
            <a:ext cx="77768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la température affichée était de l’ordre de 15,1°C.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1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5" y="1496711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674" y="1266164"/>
            <a:ext cx="4572000" cy="3429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157193"/>
            <a:ext cx="770485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FLEG/Olives et épices: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rouille au niveau des étagères de stockage.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Présence de cartons contenant des produits appartenant au rayon PLS au niveau de cette CF.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4299181" cy="57322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20097" y="840135"/>
            <a:ext cx="2139702" cy="2852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20072" y="4869160"/>
            <a:ext cx="30963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moisissures au niveau d’une barquette de dattes La Reine.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403648" y="2900476"/>
            <a:ext cx="864096" cy="17487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7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96752"/>
            <a:ext cx="5916149" cy="44371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15424" y="6021288"/>
            <a:ext cx="554461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Absence de protection pour le quai de la réception.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08720"/>
            <a:ext cx="6552728" cy="49145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165304"/>
            <a:ext cx="77768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Revêtement écaillé au niveau des étagères des meubles froids.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41776" y="4653136"/>
            <a:ext cx="356490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Produits de volailles trad.: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abats étaient stockés dans leurs emballages , au niveau de l’armoire froide.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Exposition de ces produits dans des récipients dépourvus d’égouttoirs.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23766"/>
            <a:ext cx="3852428" cy="51365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0"/>
          <a:stretch/>
        </p:blipFill>
        <p:spPr>
          <a:xfrm>
            <a:off x="4175956" y="1412776"/>
            <a:ext cx="4896544" cy="29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24744"/>
            <a:ext cx="4668011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84784"/>
            <a:ext cx="3995936" cy="29969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733256"/>
            <a:ext cx="77768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givre à l’intérieur des emballages des produits de la mer.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96136" y="4941168"/>
            <a:ext cx="300499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Développement de rouille au niveau des meubles froids d’exposition. Egalement, le revêtement était écaillé à plusieurs niveaux.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361" y="836712"/>
            <a:ext cx="5308087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15" y="4108229"/>
            <a:ext cx="5436096" cy="26964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616" y="1286350"/>
            <a:ext cx="3004992" cy="226907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09319" y="1286350"/>
            <a:ext cx="4392488" cy="163859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303131" y="4844407"/>
            <a:ext cx="4320480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948264" y="2420888"/>
            <a:ext cx="350368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48064" y="5463423"/>
            <a:ext cx="29523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distributeurs de papiers n’étaient pas adaptés aux rouleaux de papiers disponibles.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45396"/>
            <a:ext cx="4191930" cy="558924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87624" y="1075720"/>
            <a:ext cx="2592288" cy="53285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4048" y="5517232"/>
            <a:ext cx="30963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Entreposage des broches de la rôtissoire à même le sol.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00213"/>
            <a:ext cx="4248472" cy="566462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07704" y="1196752"/>
            <a:ext cx="1224136" cy="46085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Volailles trad</a:t>
            </a:r>
            <a:r>
              <a:rPr lang="fr-FR" sz="1600" b="1" dirty="0" smtClean="0">
                <a:solidFill>
                  <a:srgbClr val="0070C0"/>
                </a:solidFill>
              </a:rPr>
              <a:t>.: La planche de découpe était fissurée.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68760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5733256"/>
            <a:ext cx="85972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Fromages/charcuterie: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rouille au niveau des étagères de stockage des produits.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764021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034" y="1171397"/>
            <a:ext cx="4063548" cy="304766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1526" y="1412776"/>
            <a:ext cx="4499992" cy="13681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164288" y="2420888"/>
            <a:ext cx="432048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80728"/>
            <a:ext cx="4320480" cy="5760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19505" y="5116705"/>
            <a:ext cx="367240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Fromages/charcuterie: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Développement de rouille au niveau du tuyau de la douchette 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Utilisation de grattoir métallique au niveau de la plonge.</a:t>
            </a:r>
            <a:endParaRPr lang="fr-FR" sz="1600" b="1" u="sng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067944" y="764704"/>
            <a:ext cx="1224136" cy="28083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1520" y="5116705"/>
            <a:ext cx="1728192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06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96748" y="1046344"/>
            <a:ext cx="3384376" cy="38018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733256"/>
            <a:ext cx="77768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Fromages/charcuterie</a:t>
            </a:r>
            <a:r>
              <a:rPr lang="fr-FR" sz="1600" b="1" dirty="0" smtClean="0">
                <a:solidFill>
                  <a:srgbClr val="0070C0"/>
                </a:solidFill>
              </a:rPr>
              <a:t>: Absence d’impression de la dénomination du produit sur plusieurs morceaux de fromages emballés.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59632" y="1988840"/>
            <a:ext cx="3312368" cy="6703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43600" y="1700808"/>
            <a:ext cx="2736304" cy="9584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775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47614</TotalTime>
  <Words>355</Words>
  <Application>Microsoft Office PowerPoint</Application>
  <PresentationFormat>Affichage à l'écran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670</cp:revision>
  <cp:lastPrinted>2016-02-08T19:41:58Z</cp:lastPrinted>
  <dcterms:created xsi:type="dcterms:W3CDTF">2014-03-07T09:21:22Z</dcterms:created>
  <dcterms:modified xsi:type="dcterms:W3CDTF">2019-06-01T08:24:00Z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776087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