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460" r:id="rId3"/>
    <p:sldId id="463" r:id="rId4"/>
    <p:sldId id="468" r:id="rId5"/>
    <p:sldId id="450" r:id="rId6"/>
    <p:sldId id="465" r:id="rId7"/>
    <p:sldId id="466" r:id="rId8"/>
    <p:sldId id="470" r:id="rId9"/>
    <p:sldId id="471" r:id="rId10"/>
    <p:sldId id="475" r:id="rId11"/>
    <p:sldId id="477" r:id="rId12"/>
    <p:sldId id="478" r:id="rId13"/>
    <p:sldId id="479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</a:t>
            </a:r>
            <a:r>
              <a:rPr lang="fr-FR" altLang="fr-FR" kern="0" baseline="0" dirty="0" err="1" smtClean="0"/>
              <a:t>iadh</a:t>
            </a:r>
            <a:r>
              <a:rPr lang="fr-FR" altLang="fr-FR" kern="0" baseline="0" dirty="0" smtClean="0"/>
              <a:t> </a:t>
            </a:r>
            <a:r>
              <a:rPr lang="fr-FR" altLang="fr-FR" kern="0" dirty="0" smtClean="0"/>
              <a:t>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 ?><Relationships xmlns="http://schemas.openxmlformats.org/package/2006/relationships"><Relationship Id="rId3" Target="../media/image16.jpeg" Type="http://schemas.openxmlformats.org/officeDocument/2006/relationships/image"/><Relationship Id="rId2" Target="../media/image15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3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Riadh</a:t>
            </a:r>
            <a:r>
              <a:rPr lang="fr-FR" sz="3600" b="1" dirty="0">
                <a:solidFill>
                  <a:srgbClr val="FFC000"/>
                </a:solidFill>
              </a:rPr>
              <a:t> Sousse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6016" y="5805264"/>
            <a:ext cx="3744415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48128" y="5805264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28 Février 2018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65668" y="5805264"/>
            <a:ext cx="734481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La dénomination sur étiquette UHD du gâteau crème au beurre ne contient pas de beurre dans la liste d'ingrédient de l'étiquette fournisseur '</a:t>
            </a:r>
            <a:r>
              <a:rPr lang="fr-FR" b="1" dirty="0" err="1">
                <a:solidFill>
                  <a:srgbClr val="0070C0"/>
                </a:solidFill>
              </a:rPr>
              <a:t>Sopral</a:t>
            </a:r>
            <a:r>
              <a:rPr lang="fr-FR" b="1" dirty="0">
                <a:solidFill>
                  <a:srgbClr val="0070C0"/>
                </a:solidFill>
              </a:rPr>
              <a:t>'</a:t>
            </a:r>
          </a:p>
        </p:txBody>
      </p:sp>
      <p:pic>
        <p:nvPicPr>
          <p:cNvPr id="12290" name="Picture 2" descr="https://scontent-mrs1-1.xx.fbcdn.net/v/t1.0-9/29102050_10214335703849127_1232824041094512640_n.jpg?oh=837084297f9fb2de5700c7fea7080dee&amp;oe=5B3C85C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348" y="1340768"/>
            <a:ext cx="7325059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947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trace de rouille sur les meubles neutres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42" name="Picture 2" descr="https://scontent-mrs1-1.xx.fbcdn.net/v/t1.0-9/29136118_10214335706689198_3112631119455977472_n.jpg?oh=bf3eefe8955946ba0790986b2188de81&amp;oe=5B01A5A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1072"/>
            <a:ext cx="4831391" cy="4176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9392" y="1412776"/>
            <a:ext cx="370790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44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Présence des piqûres d’insectes volants sur les paniers de pains.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5362" name="Picture 2" descr="https://scontent-mrs1-1.xx.fbcdn.net/v/t1.0-9/29177038_10214335717609471_329200833692434432_n.jpg?oh=d723ac607aeeebda91a07b8245ca5491&amp;oe=5B4834D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7488832" cy="4490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65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L’étiquette UHD des petits four cache une partie des mentions obligatoires dans l’étiquette du fournisseur.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-mrs1-1.xx.fbcdn.net/v/t1.0-9/29103348_10214335712369340_1213090788083236864_n.jpg?oh=39aa547a3f3aa3c760b99c9e6c18520a&amp;oe=5B4A3C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488832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13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27584" y="6165304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Traiteur/ boulangerie: </a:t>
            </a:r>
            <a:r>
              <a:rPr lang="fr-FR" b="1" dirty="0" err="1" smtClean="0">
                <a:solidFill>
                  <a:srgbClr val="0070C0"/>
                </a:solidFill>
              </a:rPr>
              <a:t>Meubled’exposition</a:t>
            </a:r>
            <a:r>
              <a:rPr lang="fr-FR" b="1" dirty="0" smtClean="0">
                <a:solidFill>
                  <a:srgbClr val="0070C0"/>
                </a:solidFill>
              </a:rPr>
              <a:t> partiellement protégé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16824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81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6165304"/>
            <a:ext cx="769021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Rôtissoire: présence de souillures persistantes dans la rôtissoire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412776"/>
            <a:ext cx="7560840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40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5949280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Fromage: Absence </a:t>
            </a:r>
            <a:r>
              <a:rPr lang="fr-FR" b="1" dirty="0">
                <a:solidFill>
                  <a:srgbClr val="0070C0"/>
                </a:solidFill>
              </a:rPr>
              <a:t>de DF sur l'étiquette d'un pot de ricotta '</a:t>
            </a:r>
            <a:r>
              <a:rPr lang="fr-FR" b="1" dirty="0" err="1">
                <a:solidFill>
                  <a:srgbClr val="0070C0"/>
                </a:solidFill>
              </a:rPr>
              <a:t>Meriah</a:t>
            </a:r>
            <a:r>
              <a:rPr lang="fr-FR" b="1" dirty="0">
                <a:solidFill>
                  <a:srgbClr val="0070C0"/>
                </a:solidFill>
              </a:rPr>
              <a:t>'; la durée de vie de ce produit ne pourra être connue </a:t>
            </a:r>
          </a:p>
        </p:txBody>
      </p:sp>
      <p:pic>
        <p:nvPicPr>
          <p:cNvPr id="4098" name="Picture 2" descr="https://scontent-mrs1-1.xx.fbcdn.net/v/t1.0-9/29102038_10214335672288338_4633688294071205888_n.jpg?oh=90c2167e6ff0de64275f4dc44608f648&amp;oe=5B426E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07652" y="-99392"/>
            <a:ext cx="4392489" cy="7272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85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971599" y="6237312"/>
            <a:ext cx="727280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Présence de rouille sur les grilles du meuble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854" y="1412776"/>
            <a:ext cx="7308553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39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39552" y="6077034"/>
            <a:ext cx="813690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Volaille </a:t>
            </a:r>
            <a:r>
              <a:rPr b="1" dirty="0" err="1" lang="fr-FR" smtClean="0">
                <a:solidFill>
                  <a:srgbClr val="0070C0"/>
                </a:solidFill>
              </a:rPr>
              <a:t>trad</a:t>
            </a:r>
            <a:r>
              <a:rPr b="1" dirty="0" lang="fr-FR" smtClean="0">
                <a:solidFill>
                  <a:srgbClr val="0070C0"/>
                </a:solidFill>
              </a:rPr>
              <a:t>: quantité d’escalope de dinde en linéaire est de 5kg 440g le 26 février 2018, Quantité vendue de ce lot: est 3kg (hit parade)</a:t>
            </a:r>
            <a:endParaRPr b="1" dirty="0" lang="fr-FR">
              <a:solidFill>
                <a:srgbClr val="0070C0"/>
              </a:solidFill>
            </a:endParaRPr>
          </a:p>
        </p:txBody>
      </p:sp>
      <p:pic>
        <p:nvPicPr>
          <p:cNvPr descr="https://scontent-mrs1-1.xx.fbcdn.net/v/t1.0-9/29101553_10214335673848377_2044526233873547264_n.jpg?oh=010f9bd3ecf10010965dba513f52f289&amp;oe=5B4CCDAB" id="2050" name="Picture 2"/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79512" y="1196752"/>
            <a:ext cx="4032448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5977" y="1196752"/>
            <a:ext cx="4536504" cy="4752528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2915816" y="2802668"/>
            <a:ext cx="648072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6300191" y="3176972"/>
            <a:ext cx="648072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544592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: Absence de 2 kg dans la traçabilité du 27/02/2018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-mrs1-1.xx.fbcdn.net/v/t1.0-9/29103565_10214335686048682_4729098063384150016_n.jpg?oh=8097572aba96972d37d24771908a471e&amp;oe=5B46C5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784"/>
            <a:ext cx="720080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903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3448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Traiteur/ pâtisserie: stockage des produits de nettoyage derrière la chambre froide au laboratoire.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218" name="Picture 2" descr="https://scontent-mrs1-1.xx.fbcdn.net/v/t1.0-9/29186906_10214335684808651_449980184548868096_n.jpg?oh=319ce4caef9cd81c9d463c2cd9788a8a&amp;oe=5B34A6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12777"/>
            <a:ext cx="7344816" cy="4392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35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55237" y="6237312"/>
            <a:ext cx="777686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zone des produits périmés n’est pas identifiée.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8194" name="Picture 2" descr="https://scontent-mrs1-1.xx.fbcdn.net/v/t1.0-9/29186933_10214335710129284_3863768165917917184_n.jpg?oh=cc6fcbcb7c9d8d135d3bc902526ff577&amp;oe=5B3A848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21" y="1196752"/>
            <a:ext cx="4032448" cy="4463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2515" y="1187820"/>
            <a:ext cx="3899925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41169</TotalTime>
  <Words>196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639</cp:revision>
  <cp:lastPrinted>2016-02-08T19:41:58Z</cp:lastPrinted>
  <dcterms:created xsi:type="dcterms:W3CDTF">2014-03-07T09:21:22Z</dcterms:created>
  <dcterms:modified xsi:type="dcterms:W3CDTF">2018-03-12T23:39:03Z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776087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