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68" r:id="rId2"/>
    <p:sldId id="402" r:id="rId3"/>
    <p:sldId id="374" r:id="rId4"/>
    <p:sldId id="401" r:id="rId5"/>
    <p:sldId id="375" r:id="rId6"/>
    <p:sldId id="400" r:id="rId7"/>
    <p:sldId id="376" r:id="rId8"/>
    <p:sldId id="377" r:id="rId9"/>
    <p:sldId id="380" r:id="rId10"/>
    <p:sldId id="381" r:id="rId11"/>
    <p:sldId id="382" r:id="rId12"/>
    <p:sldId id="383" r:id="rId13"/>
    <p:sldId id="384" r:id="rId14"/>
    <p:sldId id="385" r:id="rId15"/>
    <p:sldId id="387" r:id="rId16"/>
    <p:sldId id="403" r:id="rId17"/>
    <p:sldId id="388" r:id="rId18"/>
    <p:sldId id="404" r:id="rId19"/>
    <p:sldId id="389" r:id="rId20"/>
    <p:sldId id="390" r:id="rId21"/>
    <p:sldId id="391" r:id="rId22"/>
    <p:sldId id="392" r:id="rId23"/>
    <p:sldId id="393" r:id="rId24"/>
    <p:sldId id="396" r:id="rId25"/>
    <p:sldId id="399" r:id="rId26"/>
    <p:sldId id="397" r:id="rId2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16/05/2017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16/05/2017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Riadh</a:t>
            </a:r>
            <a:r>
              <a:rPr lang="fr-FR" altLang="fr-FR" kern="0" dirty="0" smtClean="0"/>
              <a:t>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Riadh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SLAIMI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8184" y="5733256"/>
            <a:ext cx="208823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10 Mai 2017 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12776"/>
            <a:ext cx="6236185" cy="350785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5373216"/>
            <a:ext cx="763284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Pâtisserie – boulangerie : Le grill d'aération du meuble d'exposition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484784"/>
            <a:ext cx="5256584" cy="2956829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 rot="10800000" flipV="1">
            <a:off x="755576" y="4588385"/>
            <a:ext cx="770485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Olives et condiments : Les </a:t>
            </a:r>
            <a:r>
              <a:rPr lang="fr-FR" b="1" dirty="0">
                <a:solidFill>
                  <a:srgbClr val="0070C0"/>
                </a:solidFill>
              </a:rPr>
              <a:t>soupières de présentation des olives et condiments n'étaient pas propres. Renforcer le nettoyage à ce niveau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75810" y="2544163"/>
            <a:ext cx="5172053" cy="290928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779912" y="2412475"/>
            <a:ext cx="4608513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Olives et condiments : L'emplacement </a:t>
            </a:r>
            <a:r>
              <a:rPr lang="fr-FR" b="1" dirty="0">
                <a:solidFill>
                  <a:srgbClr val="0070C0"/>
                </a:solidFill>
              </a:rPr>
              <a:t>du terreau à côté du stand des olives et condiments favorise une contamination croisée 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74807"/>
            <a:ext cx="4932040" cy="277427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2852936"/>
            <a:ext cx="4499992" cy="253124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8" y="5518973"/>
            <a:ext cx="774035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et légumes : Les </a:t>
            </a:r>
            <a:r>
              <a:rPr lang="fr-FR" b="1" dirty="0">
                <a:solidFill>
                  <a:srgbClr val="0070C0"/>
                </a:solidFill>
              </a:rPr>
              <a:t>tranches de melon exposés au niveau du meuble 4ème gamme sont moisis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28536" y="2584921"/>
            <a:ext cx="4700014" cy="264375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779912" y="2852936"/>
            <a:ext cx="458330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et légumes 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Température </a:t>
            </a:r>
            <a:r>
              <a:rPr lang="fr-FR" b="1" dirty="0">
                <a:solidFill>
                  <a:srgbClr val="0070C0"/>
                </a:solidFill>
              </a:rPr>
              <a:t>du meuble 4ème gamme</a:t>
            </a:r>
          </a:p>
          <a:p>
            <a:r>
              <a:rPr lang="fr-FR" b="1" dirty="0">
                <a:solidFill>
                  <a:srgbClr val="0070C0"/>
                </a:solidFill>
              </a:rPr>
              <a:t>mesurée : +19,1°C</a:t>
            </a:r>
          </a:p>
          <a:p>
            <a:r>
              <a:rPr lang="fr-FR" b="1" dirty="0">
                <a:solidFill>
                  <a:srgbClr val="0070C0"/>
                </a:solidFill>
              </a:rPr>
              <a:t>affichée : +19,4°C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8525" y="2628926"/>
            <a:ext cx="4572000" cy="25717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707905" y="2420888"/>
            <a:ext cx="4752528" cy="93610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olives et condiments : </a:t>
            </a:r>
          </a:p>
          <a:p>
            <a:r>
              <a:rPr lang="fr-FR" b="1" dirty="0">
                <a:solidFill>
                  <a:srgbClr val="0070C0"/>
                </a:solidFill>
              </a:rPr>
              <a:t>Le carrelage du sol est usé, le nettoyage à ce niveau est difficile 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1804" y="2496668"/>
            <a:ext cx="4788024" cy="269326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563888" y="2018811"/>
            <a:ext cx="489654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PGC : Présence </a:t>
            </a:r>
            <a:r>
              <a:rPr lang="fr-FR" b="1" dirty="0">
                <a:solidFill>
                  <a:srgbClr val="0070C0"/>
                </a:solidFill>
              </a:rPr>
              <a:t>de produits retour (pâtes) stockés à côté des produits conformes</a:t>
            </a:r>
          </a:p>
        </p:txBody>
      </p:sp>
    </p:spTree>
    <p:extLst>
      <p:ext uri="{BB962C8B-B14F-4D97-AF65-F5344CB8AC3E}">
        <p14:creationId xmlns:p14="http://schemas.microsoft.com/office/powerpoint/2010/main" val="1403806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7788" y="2532164"/>
            <a:ext cx="4788024" cy="269326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779913" y="2852936"/>
            <a:ext cx="468052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traces d'humidité sur le mur au niveau du rayon des produits laitiers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25361" y="2493712"/>
            <a:ext cx="4941424" cy="277955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635509" y="2996952"/>
            <a:ext cx="475291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le linéaire des produits (farine, semoule,…) manquait de propreté</a:t>
            </a:r>
          </a:p>
        </p:txBody>
      </p:sp>
    </p:spTree>
    <p:extLst>
      <p:ext uri="{BB962C8B-B14F-4D97-AF65-F5344CB8AC3E}">
        <p14:creationId xmlns:p14="http://schemas.microsoft.com/office/powerpoint/2010/main" val="4018255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36557" y="2604910"/>
            <a:ext cx="5120570" cy="288032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707904" y="2348880"/>
            <a:ext cx="475252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Linéaire des produits surgelés : Présence </a:t>
            </a:r>
            <a:r>
              <a:rPr lang="fr-FR" b="1" dirty="0">
                <a:solidFill>
                  <a:srgbClr val="0070C0"/>
                </a:solidFill>
              </a:rPr>
              <a:t>de produit périmé :</a:t>
            </a:r>
          </a:p>
          <a:p>
            <a:r>
              <a:rPr lang="fr-FR" b="1" dirty="0">
                <a:solidFill>
                  <a:srgbClr val="0070C0"/>
                </a:solidFill>
              </a:rPr>
              <a:t>- Produit surgelé "</a:t>
            </a:r>
            <a:r>
              <a:rPr lang="fr-FR" b="1" dirty="0" err="1">
                <a:solidFill>
                  <a:srgbClr val="0070C0"/>
                </a:solidFill>
              </a:rPr>
              <a:t>Croq</a:t>
            </a:r>
            <a:r>
              <a:rPr lang="fr-FR" b="1" dirty="0">
                <a:solidFill>
                  <a:srgbClr val="0070C0"/>
                </a:solidFill>
              </a:rPr>
              <a:t>' fromage jambon" DLC 26/04/2017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556792"/>
            <a:ext cx="5796136" cy="3260327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339752" y="5107049"/>
            <a:ext cx="457529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</a:t>
            </a:r>
            <a:r>
              <a:rPr lang="fr-FR" b="1" dirty="0">
                <a:solidFill>
                  <a:srgbClr val="0070C0"/>
                </a:solidFill>
              </a:rPr>
              <a:t>de réception : </a:t>
            </a:r>
            <a:r>
              <a:rPr lang="fr-FR" b="1" dirty="0" smtClean="0">
                <a:solidFill>
                  <a:srgbClr val="0070C0"/>
                </a:solidFill>
              </a:rPr>
              <a:t>égout non protégé</a:t>
            </a:r>
          </a:p>
          <a:p>
            <a:r>
              <a:rPr lang="fr-FR" b="1" dirty="0">
                <a:solidFill>
                  <a:srgbClr val="0070C0"/>
                </a:solidFill>
              </a:rPr>
              <a:t>Le siphons </a:t>
            </a:r>
            <a:r>
              <a:rPr lang="fr-FR" b="1" dirty="0" smtClean="0">
                <a:solidFill>
                  <a:srgbClr val="0070C0"/>
                </a:solidFill>
              </a:rPr>
              <a:t>est </a:t>
            </a:r>
            <a:r>
              <a:rPr lang="fr-FR" b="1" dirty="0">
                <a:solidFill>
                  <a:srgbClr val="0070C0"/>
                </a:solidFill>
              </a:rPr>
              <a:t>bouché</a:t>
            </a:r>
          </a:p>
        </p:txBody>
      </p:sp>
    </p:spTree>
    <p:extLst>
      <p:ext uri="{BB962C8B-B14F-4D97-AF65-F5344CB8AC3E}">
        <p14:creationId xmlns:p14="http://schemas.microsoft.com/office/powerpoint/2010/main" val="284441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08052" y="2158250"/>
            <a:ext cx="3562135" cy="200370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47952" y="2163121"/>
            <a:ext cx="3584399" cy="201622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9798" y="5085184"/>
            <a:ext cx="762862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</a:t>
            </a:r>
            <a:r>
              <a:rPr lang="fr-FR" b="1" dirty="0">
                <a:solidFill>
                  <a:srgbClr val="0070C0"/>
                </a:solidFill>
              </a:rPr>
              <a:t>: Présence d'un produit "Pâte brisée" sans date de fabrication et date limite de consommation 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01255"/>
            <a:ext cx="2376264" cy="544113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052586"/>
            <a:ext cx="3332941" cy="433282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137456" y="5517232"/>
            <a:ext cx="534354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Température </a:t>
            </a:r>
            <a:r>
              <a:rPr lang="fr-FR" b="1" dirty="0">
                <a:solidFill>
                  <a:srgbClr val="0070C0"/>
                </a:solidFill>
              </a:rPr>
              <a:t>du meuble d'exposition des </a:t>
            </a:r>
            <a:r>
              <a:rPr lang="fr-FR" b="1" dirty="0" smtClean="0">
                <a:solidFill>
                  <a:srgbClr val="0070C0"/>
                </a:solidFill>
              </a:rPr>
              <a:t>charcuterie et produits laitiers élevés :</a:t>
            </a:r>
            <a:endParaRPr lang="fr-FR" b="1" dirty="0">
              <a:solidFill>
                <a:srgbClr val="0070C0"/>
              </a:solidFill>
            </a:endParaRPr>
          </a:p>
          <a:p>
            <a:r>
              <a:rPr lang="fr-FR" b="1" dirty="0">
                <a:solidFill>
                  <a:srgbClr val="0070C0"/>
                </a:solidFill>
              </a:rPr>
              <a:t>mesurée : +13,2°C</a:t>
            </a:r>
          </a:p>
          <a:p>
            <a:r>
              <a:rPr lang="fr-FR" b="1" dirty="0">
                <a:solidFill>
                  <a:srgbClr val="0070C0"/>
                </a:solidFill>
              </a:rPr>
              <a:t>affichée : +14,6°C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844824"/>
            <a:ext cx="6748242" cy="3795886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683568" y="5877272"/>
            <a:ext cx="7864653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Présence </a:t>
            </a:r>
            <a:r>
              <a:rPr lang="fr-FR" b="1" dirty="0">
                <a:solidFill>
                  <a:srgbClr val="0070C0"/>
                </a:solidFill>
              </a:rPr>
              <a:t>de produits périmés :</a:t>
            </a:r>
          </a:p>
          <a:p>
            <a:r>
              <a:rPr lang="fr-FR" b="1" dirty="0">
                <a:solidFill>
                  <a:srgbClr val="0070C0"/>
                </a:solidFill>
              </a:rPr>
              <a:t>- 4 boudins de "salami de dinde </a:t>
            </a:r>
            <a:r>
              <a:rPr lang="fr-FR" b="1" dirty="0" err="1">
                <a:solidFill>
                  <a:srgbClr val="0070C0"/>
                </a:solidFill>
              </a:rPr>
              <a:t>Chahia</a:t>
            </a:r>
            <a:r>
              <a:rPr lang="fr-FR" b="1" dirty="0">
                <a:solidFill>
                  <a:srgbClr val="0070C0"/>
                </a:solidFill>
              </a:rPr>
              <a:t>" DLC 11/04/2017, 01/05/2017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40277" y="1789166"/>
            <a:ext cx="3423685" cy="2592288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04760" y="2484689"/>
            <a:ext cx="5079868" cy="2857426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 flipV="1">
            <a:off x="2915816" y="3356992"/>
            <a:ext cx="1368152" cy="734523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4036633" y="5085184"/>
            <a:ext cx="413576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La palette des paquets de lait manquait de propreté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484784"/>
            <a:ext cx="6084168" cy="342234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99592" y="5565956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Des produits du rayon PLS sont stockés dans un chariot client au couloir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563888" y="4294837"/>
            <a:ext cx="481695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température des meubles des produits surgelés étaient (-6°C, -5.8°C) pendant </a:t>
            </a:r>
            <a:r>
              <a:rPr lang="fr-FR" b="1" dirty="0" smtClean="0">
                <a:solidFill>
                  <a:srgbClr val="0070C0"/>
                </a:solidFill>
              </a:rPr>
              <a:t>45min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86948" y="2442004"/>
            <a:ext cx="4765824" cy="268077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433314"/>
            <a:ext cx="4828028" cy="2715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089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18774" y="2603149"/>
            <a:ext cx="5112528" cy="2875797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851920" y="3203683"/>
            <a:ext cx="453650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Salle </a:t>
            </a:r>
            <a:r>
              <a:rPr lang="fr-FR" b="1" dirty="0">
                <a:solidFill>
                  <a:srgbClr val="0070C0"/>
                </a:solidFill>
              </a:rPr>
              <a:t>de repos : Absence du plateau du microonde, les parties internes sont rouillées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12776"/>
            <a:ext cx="6804248" cy="382739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51719" y="5517232"/>
            <a:ext cx="72728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Traiteur : Le code couleur est effectué par un adhésif de couleurs différents qui ne permet pas un nettoyage optimal de la manche du couteau. </a:t>
            </a:r>
          </a:p>
        </p:txBody>
      </p:sp>
    </p:spTree>
    <p:extLst>
      <p:ext uri="{BB962C8B-B14F-4D97-AF65-F5344CB8AC3E}">
        <p14:creationId xmlns:p14="http://schemas.microsoft.com/office/powerpoint/2010/main" val="2655267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20532" y="2614204"/>
            <a:ext cx="5120568" cy="288032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139952" y="3140968"/>
            <a:ext cx="417934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Traiteur 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b="1" dirty="0">
                <a:solidFill>
                  <a:srgbClr val="0070C0"/>
                </a:solidFill>
              </a:rPr>
              <a:t>La jointure du four est usée</a:t>
            </a:r>
          </a:p>
        </p:txBody>
      </p:sp>
    </p:spTree>
    <p:extLst>
      <p:ext uri="{BB962C8B-B14F-4D97-AF65-F5344CB8AC3E}">
        <p14:creationId xmlns:p14="http://schemas.microsoft.com/office/powerpoint/2010/main" val="3256189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12776"/>
            <a:ext cx="6364199" cy="357986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99592" y="5301207"/>
            <a:ext cx="7416824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Fromagerie : Les </a:t>
            </a:r>
            <a:r>
              <a:rPr lang="fr-FR" b="1" dirty="0">
                <a:solidFill>
                  <a:srgbClr val="0070C0"/>
                </a:solidFill>
              </a:rPr>
              <a:t>planches de découpe </a:t>
            </a:r>
            <a:r>
              <a:rPr lang="fr-FR" b="1" dirty="0" smtClean="0">
                <a:solidFill>
                  <a:srgbClr val="0070C0"/>
                </a:solidFill>
              </a:rPr>
              <a:t>manquaient </a:t>
            </a:r>
            <a:r>
              <a:rPr lang="fr-FR" b="1" dirty="0">
                <a:solidFill>
                  <a:srgbClr val="0070C0"/>
                </a:solidFill>
              </a:rPr>
              <a:t>de propreté, les fissures retiennent les souillures et le nettoyage est difficile à ce niveau. Un rabotage ou un changement des planches est recommandé.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784"/>
            <a:ext cx="6444208" cy="3624867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051720" y="5631380"/>
            <a:ext cx="520206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Fromagerie : Les portes étiquettes sont </a:t>
            </a:r>
            <a:r>
              <a:rPr lang="fr-FR" b="1" dirty="0" smtClean="0">
                <a:solidFill>
                  <a:srgbClr val="0070C0"/>
                </a:solidFill>
              </a:rPr>
              <a:t>usées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147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602906"/>
            <a:ext cx="5328592" cy="299733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27584" y="5703639"/>
            <a:ext cx="741682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 : La </a:t>
            </a:r>
            <a:r>
              <a:rPr lang="fr-FR" b="1" dirty="0">
                <a:solidFill>
                  <a:srgbClr val="0070C0"/>
                </a:solidFill>
              </a:rPr>
              <a:t>durée de vie enregistrée sur fiche de traçabilité des assortiments TRAD du fournisseur SOPAT est de 7 jours </a:t>
            </a:r>
            <a:r>
              <a:rPr lang="fr-FR" b="1" dirty="0" smtClean="0">
                <a:solidFill>
                  <a:srgbClr val="0070C0"/>
                </a:solidFill>
              </a:rPr>
              <a:t>(différente de celle du fournisseur)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084382"/>
            <a:ext cx="4752020" cy="267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6932"/>
            <a:ext cx="4725569" cy="26581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932" y="3501008"/>
            <a:ext cx="4443984" cy="2499741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4541" y="4255928"/>
            <a:ext cx="3097379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 – fromagerie : Les </a:t>
            </a:r>
            <a:r>
              <a:rPr lang="fr-FR" b="1" dirty="0">
                <a:solidFill>
                  <a:srgbClr val="0070C0"/>
                </a:solidFill>
              </a:rPr>
              <a:t>afficheurs du meuble d'exposition de fromagerie et charcuterie ne sont pas fonctionnels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9769"/>
            <a:ext cx="4464496" cy="251127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708920"/>
            <a:ext cx="4752528" cy="267329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331640" y="5661248"/>
            <a:ext cx="653744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Pâtisserie – boulangerie : Le carrelage du sol est écaillé, le nettoyage à ce niveau est difficile </a:t>
            </a:r>
          </a:p>
        </p:txBody>
      </p:sp>
    </p:spTree>
    <p:extLst>
      <p:ext uri="{BB962C8B-B14F-4D97-AF65-F5344CB8AC3E}">
        <p14:creationId xmlns:p14="http://schemas.microsoft.com/office/powerpoint/2010/main" val="24310803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37164</TotalTime>
  <Words>451</Words>
  <Application>Microsoft Office PowerPoint</Application>
  <PresentationFormat>Affichage à l'écran (4:3)</PresentationFormat>
  <Paragraphs>38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451</cp:revision>
  <cp:lastPrinted>2016-02-08T19:41:58Z</cp:lastPrinted>
  <dcterms:created xsi:type="dcterms:W3CDTF">2014-03-07T09:21:22Z</dcterms:created>
  <dcterms:modified xsi:type="dcterms:W3CDTF">2017-05-16T14:39:48Z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942466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