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311" r:id="rId21"/>
    <p:sldId id="312" r:id="rId22"/>
    <p:sldId id="309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07/09/2019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Siliana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Siliana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580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21/08/2019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295" y="5746593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6021288"/>
            <a:ext cx="6568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Absence de produits de nettoyage et pistolet de la station démonté.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2" y="1431352"/>
            <a:ext cx="3291831" cy="4389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312368" cy="441649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979712" y="3212976"/>
            <a:ext cx="1872208" cy="18722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60232" y="3621021"/>
            <a:ext cx="936104" cy="9039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1728" y="5805264"/>
            <a:ext cx="498857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Absence de distributeur papier.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01" y="1065169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5589240"/>
            <a:ext cx="59766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</a:t>
            </a:r>
            <a:r>
              <a:rPr lang="fr-FR" b="1" dirty="0">
                <a:solidFill>
                  <a:srgbClr val="0070C0"/>
                </a:solidFill>
              </a:rPr>
              <a:t>Les températures des produits </a:t>
            </a:r>
            <a:r>
              <a:rPr lang="fr-FR" b="1" dirty="0" smtClean="0">
                <a:solidFill>
                  <a:srgbClr val="0070C0"/>
                </a:solidFill>
              </a:rPr>
              <a:t>exposés dans le meuble froid d’exposition </a:t>
            </a:r>
            <a:r>
              <a:rPr lang="fr-FR" b="1" dirty="0" smtClean="0">
                <a:solidFill>
                  <a:srgbClr val="0070C0"/>
                </a:solidFill>
              </a:rPr>
              <a:t>varient </a:t>
            </a:r>
            <a:r>
              <a:rPr lang="fr-FR" b="1" dirty="0">
                <a:solidFill>
                  <a:srgbClr val="0070C0"/>
                </a:solidFill>
              </a:rPr>
              <a:t>entre 12°C et </a:t>
            </a:r>
            <a:r>
              <a:rPr lang="fr-FR" b="1" dirty="0" smtClean="0">
                <a:solidFill>
                  <a:srgbClr val="0070C0"/>
                </a:solidFill>
              </a:rPr>
              <a:t>15°C et la température affichée était de 7,9°C.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19" y="1340768"/>
            <a:ext cx="2791547" cy="37220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66" y="1361848"/>
            <a:ext cx="2791547" cy="37220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" y="1340767"/>
            <a:ext cx="2777505" cy="37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949280"/>
            <a:ext cx="8187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La vitre du meuble froid d’exposition était cassée. Les meubles d’exposition à température ambiante manquaient de protection.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77" y="1316541"/>
            <a:ext cx="3327834" cy="4437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6541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5733256"/>
            <a:ext cx="648072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Pédale poubelle rompue.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de traces persistante de </a:t>
            </a:r>
            <a:r>
              <a:rPr lang="fr-FR" b="1" dirty="0" smtClean="0">
                <a:solidFill>
                  <a:srgbClr val="0070C0"/>
                </a:solidFill>
              </a:rPr>
              <a:t>chapelures brulées </a:t>
            </a:r>
            <a:r>
              <a:rPr lang="fr-FR" b="1" dirty="0">
                <a:solidFill>
                  <a:srgbClr val="0070C0"/>
                </a:solidFill>
              </a:rPr>
              <a:t>au niveau de la friteuse.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057804" cy="407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6148396"/>
            <a:ext cx="58326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>
                <a:solidFill>
                  <a:srgbClr val="0070C0"/>
                </a:solidFill>
              </a:rPr>
              <a:t>La température à cœur des poissons loup était de 7,9°C.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2162" y="1240754"/>
            <a:ext cx="54557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4192" y="5157192"/>
            <a:ext cx="7884876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Poissonnerie: Les températures des produits exposés au niveau du meuble froid d'exposition des produits surgelés n'étaient pas conformes.</a:t>
            </a:r>
          </a:p>
          <a:p>
            <a:r>
              <a:rPr lang="fr-FR" b="1" dirty="0">
                <a:solidFill>
                  <a:srgbClr val="0070C0"/>
                </a:solidFill>
              </a:rPr>
              <a:t>T affichée: -24,4°C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mesurée: -0,9°C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033336" cy="4044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030" y="1486284"/>
            <a:ext cx="4044448" cy="30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5805264"/>
            <a:ext cx="58326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PLS: Présence de 2 pots de glace "</a:t>
            </a:r>
            <a:r>
              <a:rPr lang="fr-FR" b="1" dirty="0" err="1">
                <a:solidFill>
                  <a:srgbClr val="0070C0"/>
                </a:solidFill>
              </a:rPr>
              <a:t>extasio</a:t>
            </a:r>
            <a:r>
              <a:rPr lang="fr-FR" b="1" dirty="0">
                <a:solidFill>
                  <a:srgbClr val="0070C0"/>
                </a:solidFill>
              </a:rPr>
              <a:t>" (750g) dépourvus des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9762" y="314654"/>
            <a:ext cx="44284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75856" y="5661248"/>
            <a:ext cx="37444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PLS: L'étiquetage de certains mini salami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était illisible.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7"/>
            <a:ext cx="3111810" cy="414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4" y="1340767"/>
            <a:ext cx="3089255" cy="41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5517232"/>
            <a:ext cx="55446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PGC: Présence d'une bouteille de boissons gazeuses "VIVA" périmée depuis le 04/07/19.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2701" y="5373216"/>
            <a:ext cx="635387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Charcuterie/fromage: Présence de 6 fromage blanc, 2 ricotta et 2 </a:t>
            </a:r>
            <a:r>
              <a:rPr lang="fr-FR" b="1" dirty="0" smtClean="0">
                <a:solidFill>
                  <a:srgbClr val="0070C0"/>
                </a:solidFill>
              </a:rPr>
              <a:t>boudins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charcuteries </a:t>
            </a:r>
            <a:r>
              <a:rPr lang="fr-FR" b="1" dirty="0">
                <a:solidFill>
                  <a:srgbClr val="0070C0"/>
                </a:solidFill>
              </a:rPr>
              <a:t>entamés et non identifiés.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2517744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65" y="1340768"/>
            <a:ext cx="2517744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8" y="1340768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5589240"/>
            <a:ext cx="37444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PGC: Une bouteille d'huile de friture </a:t>
            </a:r>
            <a:r>
              <a:rPr lang="fr-FR" b="1" dirty="0" smtClean="0">
                <a:solidFill>
                  <a:srgbClr val="0070C0"/>
                </a:solidFill>
              </a:rPr>
              <a:t>« </a:t>
            </a:r>
            <a:r>
              <a:rPr lang="fr-FR" b="1" dirty="0" err="1" smtClean="0">
                <a:solidFill>
                  <a:srgbClr val="0070C0"/>
                </a:solidFill>
              </a:rPr>
              <a:t>safi</a:t>
            </a:r>
            <a:r>
              <a:rPr lang="fr-FR" b="1" dirty="0" smtClean="0">
                <a:solidFill>
                  <a:srgbClr val="0070C0"/>
                </a:solidFill>
              </a:rPr>
              <a:t> chef » </a:t>
            </a:r>
            <a:r>
              <a:rPr lang="fr-FR" b="1" dirty="0">
                <a:solidFill>
                  <a:srgbClr val="0070C0"/>
                </a:solidFill>
              </a:rPr>
              <a:t>(5L) périmée depuis le 16/07/19.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8145" y="5229200"/>
            <a:ext cx="634161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PGC: Présence de 6 sachets du produit "gold corn flakes miel" dont la DLC était le 23/08/19 retrait. Nous rappelons que la date de retrait des produits est de DLC-7.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03" y="1097452"/>
            <a:ext cx="2147310" cy="2863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3" y="836712"/>
            <a:ext cx="3057804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6021288"/>
            <a:ext cx="5756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Réserve PGC: Stockage simultané des produits de nettoyage avec certains produits alimentaires.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3309832" cy="44131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4667" y="5013176"/>
            <a:ext cx="597666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Charcuterie/fromage: Présence d'un morceau de fromage </a:t>
            </a:r>
            <a:r>
              <a:rPr lang="fr-FR" b="1" dirty="0" smtClean="0">
                <a:solidFill>
                  <a:srgbClr val="0070C0"/>
                </a:solidFill>
              </a:rPr>
              <a:t>« </a:t>
            </a:r>
            <a:r>
              <a:rPr lang="fr-FR" b="1" dirty="0" err="1" smtClean="0">
                <a:solidFill>
                  <a:srgbClr val="0070C0"/>
                </a:solidFill>
              </a:rPr>
              <a:t>magesté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au gout </a:t>
            </a:r>
            <a:r>
              <a:rPr lang="fr-FR" b="1" dirty="0" smtClean="0">
                <a:solidFill>
                  <a:srgbClr val="0070C0"/>
                </a:solidFill>
              </a:rPr>
              <a:t>cheddar » dans les étagères d’exposition et </a:t>
            </a:r>
            <a:r>
              <a:rPr lang="fr-FR" b="1" dirty="0">
                <a:solidFill>
                  <a:srgbClr val="0070C0"/>
                </a:solidFill>
              </a:rPr>
              <a:t>deux blocs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>
                <a:solidFill>
                  <a:srgbClr val="0070C0"/>
                </a:solidFill>
              </a:rPr>
              <a:t>fromage </a:t>
            </a:r>
            <a:r>
              <a:rPr lang="fr-FR" b="1" dirty="0" smtClean="0">
                <a:solidFill>
                  <a:srgbClr val="0070C0"/>
                </a:solidFill>
              </a:rPr>
              <a:t>« mozzarella » au niveau de la CF(+) moisis.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49" y="1340768"/>
            <a:ext cx="2454962" cy="3273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30" y="1340767"/>
            <a:ext cx="2454962" cy="32732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7"/>
            <a:ext cx="2454962" cy="32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91680" y="5661248"/>
            <a:ext cx="56886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Charcuterie/fromage et boucherie: Renforcer le nettoyage du meuble de stockage au rayon et fournir du papier essuie mains.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19" y="1340768"/>
            <a:ext cx="311181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1"/>
          <a:stretch/>
        </p:blipFill>
        <p:spPr>
          <a:xfrm>
            <a:off x="899592" y="1340768"/>
            <a:ext cx="295232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6469" y="5229200"/>
            <a:ext cx="781068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Charcuterie/fromage: </a:t>
            </a:r>
            <a:r>
              <a:rPr lang="fr-FR" b="1" dirty="0" err="1">
                <a:solidFill>
                  <a:srgbClr val="0070C0"/>
                </a:solidFill>
              </a:rPr>
              <a:t>Réemballage</a:t>
            </a:r>
            <a:r>
              <a:rPr lang="fr-FR" b="1" dirty="0">
                <a:solidFill>
                  <a:srgbClr val="0070C0"/>
                </a:solidFill>
              </a:rPr>
              <a:t> de 5 morceaux de </a:t>
            </a:r>
            <a:r>
              <a:rPr lang="fr-FR" b="1" dirty="0" err="1">
                <a:solidFill>
                  <a:srgbClr val="0070C0"/>
                </a:solidFill>
              </a:rPr>
              <a:t>halwa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chamia</a:t>
            </a:r>
            <a:r>
              <a:rPr lang="fr-FR" b="1" dirty="0">
                <a:solidFill>
                  <a:srgbClr val="0070C0"/>
                </a:solidFill>
              </a:rPr>
              <a:t> au chocolat (date d'ouverture et d'emballage le 14/08/19 et pas de vente jusqu'à la date du </a:t>
            </a:r>
            <a:r>
              <a:rPr lang="fr-FR" b="1" dirty="0" err="1">
                <a:solidFill>
                  <a:srgbClr val="0070C0"/>
                </a:solidFill>
              </a:rPr>
              <a:t>réemballage</a:t>
            </a:r>
            <a:r>
              <a:rPr lang="fr-FR" b="1" dirty="0">
                <a:solidFill>
                  <a:srgbClr val="0070C0"/>
                </a:solidFill>
              </a:rPr>
              <a:t> 20/08/19).</a:t>
            </a:r>
          </a:p>
          <a:p>
            <a:r>
              <a:rPr lang="fr-FR" b="1" dirty="0" err="1">
                <a:solidFill>
                  <a:srgbClr val="0070C0"/>
                </a:solidFill>
              </a:rPr>
              <a:t>Réemballage</a:t>
            </a:r>
            <a:r>
              <a:rPr lang="fr-FR" b="1" dirty="0">
                <a:solidFill>
                  <a:srgbClr val="0070C0"/>
                </a:solidFill>
              </a:rPr>
              <a:t> d'un morceau de fromage </a:t>
            </a:r>
            <a:r>
              <a:rPr lang="fr-FR" b="1" dirty="0" smtClean="0">
                <a:solidFill>
                  <a:srgbClr val="0070C0"/>
                </a:solidFill>
              </a:rPr>
              <a:t>« </a:t>
            </a:r>
            <a:r>
              <a:rPr lang="fr-FR" b="1" dirty="0" err="1" smtClean="0">
                <a:solidFill>
                  <a:srgbClr val="0070C0"/>
                </a:solidFill>
              </a:rPr>
              <a:t>landor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au </a:t>
            </a:r>
            <a:r>
              <a:rPr lang="fr-FR" b="1" dirty="0" smtClean="0">
                <a:solidFill>
                  <a:srgbClr val="0070C0"/>
                </a:solidFill>
              </a:rPr>
              <a:t>cheddar ».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02" y="1404156"/>
            <a:ext cx="2517744" cy="3356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40" y="1404156"/>
            <a:ext cx="2517744" cy="33569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8" y="1404156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6021288"/>
            <a:ext cx="55446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Les abats et osso bucco baignent dans leur sérosité.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65202"/>
            <a:ext cx="3312368" cy="44164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5202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589240"/>
            <a:ext cx="78488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Boucherie: Les températures à cœur des volailles et abats exposés TRAD n'étaient pas satisfaisantes.</a:t>
            </a:r>
          </a:p>
          <a:p>
            <a:r>
              <a:rPr lang="fr-FR" b="1" dirty="0">
                <a:solidFill>
                  <a:srgbClr val="0070C0"/>
                </a:solidFill>
              </a:rPr>
              <a:t>T à cœur escalope: 7,1°C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à cœur abats: 8,4°C.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26" y="932723"/>
            <a:ext cx="3384376" cy="4512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39752" y="5949280"/>
            <a:ext cx="45570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Les planches de découpes étaient usées. Assurer le rabotage.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7" y="1340767"/>
            <a:ext cx="3240361" cy="43204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8344" y="6021288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Présence d’une barquette contenant des boyaux stockés dans le laboratoire et dépourvue d’étiquetage.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11804</TotalTime>
  <Words>404</Words>
  <Application>Microsoft Office PowerPoint</Application>
  <PresentationFormat>Affichage à l'écran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307</cp:revision>
  <cp:lastPrinted>2016-02-08T19:41:58Z</cp:lastPrinted>
  <dcterms:created xsi:type="dcterms:W3CDTF">2014-03-07T09:21:22Z</dcterms:created>
  <dcterms:modified xsi:type="dcterms:W3CDTF">2019-09-07T11:36:09Z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