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68" r:id="rId2"/>
    <p:sldId id="322" r:id="rId3"/>
    <p:sldId id="328" r:id="rId4"/>
    <p:sldId id="329" r:id="rId5"/>
    <p:sldId id="330" r:id="rId6"/>
    <p:sldId id="332" r:id="rId7"/>
    <p:sldId id="333" r:id="rId8"/>
    <p:sldId id="334" r:id="rId9"/>
    <p:sldId id="335" r:id="rId10"/>
    <p:sldId id="336" r:id="rId11"/>
    <p:sldId id="337" r:id="rId12"/>
    <p:sldId id="339" r:id="rId13"/>
    <p:sldId id="341" r:id="rId14"/>
    <p:sldId id="343" r:id="rId15"/>
    <p:sldId id="345" r:id="rId16"/>
    <p:sldId id="346" r:id="rId17"/>
    <p:sldId id="347" r:id="rId18"/>
    <p:sldId id="348" r:id="rId19"/>
    <p:sldId id="349" r:id="rId20"/>
    <p:sldId id="344" r:id="rId2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Sfax</a:t>
            </a:r>
            <a:r>
              <a:rPr lang="fr-FR" altLang="fr-FR" kern="0" baseline="0" dirty="0"/>
              <a:t> </a:t>
            </a:r>
            <a:r>
              <a:rPr lang="fr-FR" altLang="fr-FR" kern="0" baseline="0" dirty="0" smtClean="0"/>
              <a:t>El Jadida</a:t>
            </a:r>
            <a:endParaRPr lang="fr-FR" altLang="fr-FR" kern="0" baseline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2" Target="../media/image1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4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3" Target="../media/image5.jpeg" Type="http://schemas.openxmlformats.org/officeDocument/2006/relationships/image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Sfax </a:t>
            </a:r>
            <a:r>
              <a:rPr lang="fr-FR" sz="3600" b="1" dirty="0" smtClean="0">
                <a:solidFill>
                  <a:srgbClr val="FFC000"/>
                </a:solidFill>
              </a:rPr>
              <a:t>El Jadida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22656" y="5756139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mars</a:t>
            </a:r>
            <a:r>
              <a:rPr lang="fr-FR" b="1" dirty="0" smtClean="0">
                <a:solidFill>
                  <a:srgbClr val="000000"/>
                </a:solidFill>
              </a:rPr>
              <a:t> 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7" y="5716804"/>
            <a:ext cx="31662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FLEG: présence de souillures et de cadavre d’insecte dans la presse orange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4987" y="1484784"/>
            <a:ext cx="728359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50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FLEG: les oranges sont flétris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556792"/>
            <a:ext cx="7272808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PLS: présence de givre dans la chambre froide négative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ChangeAspect="1" noGrp="1"/>
          </p:cNvPicPr>
          <p:nvPr>
            <p:ph idx="1"/>
          </p:nvPr>
        </p:nvPicPr>
        <p:blipFill rotWithShape="1">
          <a:blip r:embed="rId2"/>
          <a:srcRect b="20"/>
          <a:stretch/>
        </p:blipFill>
        <p:spPr>
          <a:xfrm>
            <a:off x="971600" y="1772816"/>
            <a:ext cx="7355606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0572450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Fromage: l’étiquette du fournisseur de la meule du fromage est effacée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283598" cy="432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67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733256"/>
            <a:ext cx="75608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Fromage: les câbles électriques sont mal fixés  </a:t>
            </a:r>
          </a:p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Pr</a:t>
            </a:r>
            <a:r>
              <a:rPr lang="fr-FR" b="1" dirty="0">
                <a:solidFill>
                  <a:srgbClr val="0070C0"/>
                </a:solidFill>
              </a:rPr>
              <a:t>é</a:t>
            </a:r>
            <a:r>
              <a:rPr lang="fr-FR" b="1" dirty="0" smtClean="0">
                <a:solidFill>
                  <a:srgbClr val="0070C0"/>
                </a:solidFill>
              </a:rPr>
              <a:t>sence de piqûres de moisissures sur les grilles externes du meuble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412776"/>
            <a:ext cx="4572000" cy="3429000"/>
          </a:xfrm>
          <a:prstGeom prst="rect">
            <a:avLst/>
          </a:prstGeom>
        </p:spPr>
      </p:pic>
      <p:pic>
        <p:nvPicPr>
          <p:cNvPr id="2050" name="Picture 2" descr="https://scontent.ftun4-1.fna.fbcdn.net/v/t34.0-12/29664215_10214479405161570_370419747_n.jpg?_nc_cat=0&amp;oh=093210f13fb7bd7b387bf715e05a02ff&amp;oe=5ABF289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88840"/>
            <a:ext cx="4572000" cy="3429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650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Local technique: stagnation du condensat au sol donnant sur la réserve PGC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100" name="Picture 4" descr="https://scontent.ftun4-1.fna.fbcdn.net/v/t34.0-12/29665976_10214479404521554_953758531_n.jpg?oh=b42f81132bd0e748d20929f3af9f6b8e&amp;oe=5ABF14B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66" y="1241403"/>
            <a:ext cx="33528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s://scontent.ftun4-1.fna.fbcdn.net/v/t34.0-12/29665689_10214479405081568_1962603570_n.jpg?oh=e4dc63c1bee694282bfe83ba7654f3d5&amp;oe=5AC0105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241403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7653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Réserve </a:t>
            </a:r>
            <a:r>
              <a:rPr lang="fr-FR" b="1" dirty="0" smtClean="0">
                <a:solidFill>
                  <a:srgbClr val="0070C0"/>
                </a:solidFill>
              </a:rPr>
              <a:t>PGC:, réserve encombrée et mal rangée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122" name="Picture 2" descr="https://scontent.ftun4-1.fna.fbcdn.net/v/t34.0-12/29663798_10214479404681558_1634892831_n.jpg?_nc_cat=0&amp;oh=31c065f09fc7a008afa543687fdef455&amp;oe=5ABF2D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22401"/>
            <a:ext cx="72008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776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pPr algn="ctr"/>
            <a:r>
              <a:rPr b="1" dirty="0" lang="fr-FR" smtClean="0">
                <a:solidFill>
                  <a:srgbClr val="0070C0"/>
                </a:solidFill>
              </a:rPr>
              <a:t>Sanitaires femmes: absence de distributeurs de savon liquide</a:t>
            </a:r>
            <a:endParaRPr b="1" dirty="0" lang="fr-FR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descr="https://scontent.ftun4-1.fna.fbcdn.net/v/t34.0-12/29666374_10214479404921564_529504747_n.jpg?_nc_cat=0&amp;oh=1a20a47db09fe55ebb76759dbc012ccf&amp;oe=5ABEDFD3" id="6146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043608" y="1422401"/>
            <a:ext cx="7056784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915804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34908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Réception; la zone est mal rangée, le revêtement du sol est crevassé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.ftun4-1.fna.fbcdn.net/v/t34.0-12/29745229_10214479405521579_1540273178_n.jpg?_nc_cat=0&amp;oh=47eb0796d677104bf2026c7b75848080&amp;oe=5ABF551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02576"/>
            <a:ext cx="3528392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https://scontent.ftun4-1.fna.fbcdn.net/v/t34.0-12/29663655_10214479404801561_1580259188_n.jpg?_nc_cat=0&amp;oh=0ee3c6c1c029343b274aa316e77d758d&amp;oe=5ABF2E3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393376"/>
            <a:ext cx="4572000" cy="438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09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91580" y="606628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Local déchet: le débarrassage de la poubelle n’a pas eu lieu le jour de l’audit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https://scontent.ftun4-1.fna.fbcdn.net/v/t34.0-12/29745534_10214479405001566_1106196102_n.jpg?oh=12d323d6adbe54a18d5d2169a7c0d1a1&amp;oe=5ABF59F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04" y="1241403"/>
            <a:ext cx="7128792" cy="460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66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49735" y="6165304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le billot de </a:t>
            </a:r>
            <a:r>
              <a:rPr lang="fr-FR" b="1" dirty="0" smtClean="0">
                <a:solidFill>
                  <a:srgbClr val="0070C0"/>
                </a:solidFill>
              </a:rPr>
              <a:t>boucherie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est fissuré et souillé.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9552" y="1484784"/>
            <a:ext cx="3816423" cy="4464496"/>
          </a:xfrm>
          <a:prstGeom prst="rect">
            <a:avLst/>
          </a:prstGeom>
        </p:spPr>
      </p:pic>
      <p:pic>
        <p:nvPicPr>
          <p:cNvPr id="6" name="Espace réservé du contenu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572000" y="1484313"/>
            <a:ext cx="3960440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38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94928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Attente prolongée de la poubelle dans le couloir des chambre</a:t>
            </a:r>
            <a:r>
              <a:rPr lang="fr-FR" b="1" dirty="0" smtClean="0">
                <a:solidFill>
                  <a:srgbClr val="0070C0"/>
                </a:solidFill>
              </a:rPr>
              <a:t>s froides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4-1.fna.fbcdn.net/v/t34.0-12/29750838_10214479404481553_1142908706_n.jpg?_nc_cat=0&amp;oh=b0a8856fafc840d792d611ee8a5b479c&amp;oe=5ABF32D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272808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478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Fromage: dépassement de la DLC fournisseur sur étiquette UHD du fromage </a:t>
            </a:r>
            <a:r>
              <a:rPr lang="fr-FR" b="1" dirty="0" err="1" smtClean="0">
                <a:solidFill>
                  <a:srgbClr val="0070C0"/>
                </a:solidFill>
              </a:rPr>
              <a:t>sardaigne</a:t>
            </a:r>
            <a:r>
              <a:rPr lang="fr-FR" b="1" dirty="0" smtClean="0">
                <a:solidFill>
                  <a:srgbClr val="0070C0"/>
                </a:solidFill>
              </a:rPr>
              <a:t> ‘</a:t>
            </a:r>
            <a:r>
              <a:rPr lang="fr-FR" b="1" dirty="0" err="1" smtClean="0">
                <a:solidFill>
                  <a:srgbClr val="0070C0"/>
                </a:solidFill>
              </a:rPr>
              <a:t>Meriah</a:t>
            </a:r>
            <a:r>
              <a:rPr lang="fr-FR" b="1" dirty="0" smtClean="0">
                <a:solidFill>
                  <a:srgbClr val="0070C0"/>
                </a:solidFill>
              </a:rPr>
              <a:t>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366" y="1412776"/>
            <a:ext cx="756084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020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Traiteur: souillures persistantes sur paniers de la friteuse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7641" y="1484784"/>
            <a:ext cx="4572000" cy="432048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6" y="1340768"/>
            <a:ext cx="4572000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Traiteur: meuble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784"/>
            <a:ext cx="735560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05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Traiteur: râpe de fromage et ouvre boite rouillées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1560" y="1556792"/>
            <a:ext cx="4572000" cy="4248472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2" y="1539928"/>
            <a:ext cx="4572000" cy="4265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469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Pâtisserie: les tapis du four sont usés et effilés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484313"/>
            <a:ext cx="7355606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43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Pâtisserie: les poches à crème jetables sont nettoyées et maintenus au laboratoire pour réutilisation ultérieure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366" y="1484784"/>
            <a:ext cx="747804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1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09329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Pâtisserie: La liste des ingrédients de l’étiquette UHD des biscuits ‘Rosa’ n’est pas similaire à la liste inscrite par le fournisseur.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71600" y="1268760"/>
            <a:ext cx="735560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979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18118</TotalTime>
  <Words>247</Words>
  <Application>Microsoft Office PowerPoint</Application>
  <PresentationFormat>Affichage à l'écran (4:3)</PresentationFormat>
  <Paragraphs>24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298</cp:revision>
  <cp:lastPrinted>2016-02-08T19:41:58Z</cp:lastPrinted>
  <dcterms:created xsi:type="dcterms:W3CDTF">2014-03-07T09:21:22Z</dcterms:created>
  <dcterms:modified xsi:type="dcterms:W3CDTF">2018-03-29T15:23:46Z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749759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