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8" r:id="rId2"/>
    <p:sldId id="269" r:id="rId3"/>
    <p:sldId id="283" r:id="rId4"/>
    <p:sldId id="284" r:id="rId5"/>
    <p:sldId id="285" r:id="rId6"/>
    <p:sldId id="286" r:id="rId7"/>
    <p:sldId id="290" r:id="rId8"/>
    <p:sldId id="271" r:id="rId9"/>
    <p:sldId id="274" r:id="rId10"/>
    <p:sldId id="270" r:id="rId11"/>
    <p:sldId id="275" r:id="rId12"/>
    <p:sldId id="288" r:id="rId13"/>
    <p:sldId id="272" r:id="rId14"/>
    <p:sldId id="289" r:id="rId15"/>
    <p:sldId id="276" r:id="rId16"/>
    <p:sldId id="287" r:id="rId17"/>
    <p:sldId id="278" r:id="rId18"/>
    <p:sldId id="277" r:id="rId19"/>
    <p:sldId id="279" r:id="rId20"/>
    <p:sldId id="280" r:id="rId21"/>
    <p:sldId id="282" r:id="rId2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434" autoAdjust="0"/>
  </p:normalViewPr>
  <p:slideViewPr>
    <p:cSldViewPr>
      <p:cViewPr varScale="1">
        <p:scale>
          <a:sx n="74" d="100"/>
          <a:sy n="74" d="100"/>
        </p:scale>
        <p:origin x="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02/08/2019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02/08/2019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Ras Jebal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../media/hdphoto5.wdp" Type="http://schemas.microsoft.com/office/2007/relationships/hdphoto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9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3" Target="../media/hdphoto6.wdp" Type="http://schemas.microsoft.com/office/2007/relationships/hdphoto"/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7.wdp" Type="http://schemas.microsoft.com/office/2007/relationships/hdphoto"/><Relationship Id="rId4" Target="../media/image23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hdphoto8.wdp" Type="http://schemas.microsoft.com/office/2007/relationships/hdphoto"/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hdphoto9.wdp" Type="http://schemas.microsoft.com/office/2007/relationships/hdphoto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 ?><Relationships xmlns="http://schemas.openxmlformats.org/package/2006/relationships"><Relationship Id="rId3" Target="../media/hdphoto10.wdp" Type="http://schemas.microsoft.com/office/2007/relationships/hdphoto"/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hdphoto2.wdp" Type="http://schemas.microsoft.com/office/2007/relationships/hdphoto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hdphoto4.wdp" Type="http://schemas.microsoft.com/office/2007/relationships/hdphoto"/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Ras Jebal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2080" y="5557658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5557658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26 JUILLET 2019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56029" y="6309320"/>
            <a:ext cx="676875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Traiteur: Les meubles d’exposition étaient partiellement protégées.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49" y="764704"/>
            <a:ext cx="4029912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7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07168" y="6021288"/>
            <a:ext cx="6345523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Poissonnerie: L'article "salade de fruits de mer" emballé le 09/07/19 et non tracé.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76185" y="360795"/>
            <a:ext cx="4443750" cy="59249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20410" y="1621829"/>
            <a:ext cx="4163277" cy="3122458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1043608" y="3212976"/>
            <a:ext cx="576064" cy="2880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8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rot="10800000" flipV="1">
            <a:off x="971600" y="6072391"/>
            <a:ext cx="6984775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Olives </a:t>
            </a:r>
            <a:r>
              <a:rPr lang="fr-FR" sz="1600" b="1" dirty="0">
                <a:solidFill>
                  <a:srgbClr val="0070C0"/>
                </a:solidFill>
              </a:rPr>
              <a:t>et épices: Certains récipient n'étaient pas </a:t>
            </a:r>
            <a:r>
              <a:rPr lang="fr-FR" sz="1600" b="1" dirty="0" smtClean="0">
                <a:solidFill>
                  <a:srgbClr val="0070C0"/>
                </a:solidFill>
              </a:rPr>
              <a:t>munis </a:t>
            </a:r>
            <a:r>
              <a:rPr lang="fr-FR" sz="1600" b="1" dirty="0">
                <a:solidFill>
                  <a:srgbClr val="0070C0"/>
                </a:solidFill>
              </a:rPr>
              <a:t>de louches</a:t>
            </a:r>
            <a:r>
              <a:rPr lang="fr-FR" sz="16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Les </a:t>
            </a:r>
            <a:r>
              <a:rPr lang="fr-FR" sz="1600" b="1" dirty="0" smtClean="0">
                <a:solidFill>
                  <a:srgbClr val="0070C0"/>
                </a:solidFill>
              </a:rPr>
              <a:t>raviers </a:t>
            </a:r>
            <a:r>
              <a:rPr lang="fr-FR" sz="1600" b="1" dirty="0">
                <a:solidFill>
                  <a:srgbClr val="0070C0"/>
                </a:solidFill>
              </a:rPr>
              <a:t>de harissa et </a:t>
            </a:r>
            <a:r>
              <a:rPr lang="fr-FR" sz="1600" b="1" dirty="0" smtClean="0">
                <a:solidFill>
                  <a:srgbClr val="0070C0"/>
                </a:solidFill>
              </a:rPr>
              <a:t>de pâte </a:t>
            </a:r>
            <a:r>
              <a:rPr lang="fr-FR" sz="1600" b="1" dirty="0">
                <a:solidFill>
                  <a:srgbClr val="0070C0"/>
                </a:solidFill>
              </a:rPr>
              <a:t>d'ail n'étaient pas protégés.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45073" y="1358815"/>
            <a:ext cx="57241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3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70354" y="6021288"/>
            <a:ext cx="604867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L’éclairage n’était pas fonctionnel au niveau du meuble froid d’exposition des produits 4 </a:t>
            </a:r>
            <a:r>
              <a:rPr lang="fr-FR" sz="1600" b="1" dirty="0" err="1" smtClean="0">
                <a:solidFill>
                  <a:srgbClr val="0070C0"/>
                </a:solidFill>
              </a:rPr>
              <a:t>éme</a:t>
            </a:r>
            <a:r>
              <a:rPr lang="fr-FR" sz="1600" b="1" dirty="0" smtClean="0">
                <a:solidFill>
                  <a:srgbClr val="0070C0"/>
                </a:solidFill>
              </a:rPr>
              <a:t> gamme.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47" y="754393"/>
            <a:ext cx="3795886" cy="50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rot="10800000" flipV="1">
            <a:off x="1907705" y="5805264"/>
            <a:ext cx="5481427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Présence de deux afficheurs non </a:t>
            </a:r>
            <a:r>
              <a:rPr lang="fr-FR" sz="1600" b="1" dirty="0" smtClean="0">
                <a:solidFill>
                  <a:srgbClr val="0070C0"/>
                </a:solidFill>
              </a:rPr>
              <a:t>fonctionnels </a:t>
            </a:r>
            <a:r>
              <a:rPr lang="fr-FR" sz="1600" b="1" dirty="0" smtClean="0">
                <a:solidFill>
                  <a:srgbClr val="0070C0"/>
                </a:solidFill>
              </a:rPr>
              <a:t>au niveau des meubles froids d’exposition des yaourts.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70" y="1430011"/>
            <a:ext cx="2931791" cy="39090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30011"/>
            <a:ext cx="2931790" cy="390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6237312"/>
            <a:ext cx="7425643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PLS: Présence d'un sachet de fromage </a:t>
            </a:r>
            <a:r>
              <a:rPr lang="fr-FR" sz="1600" b="1" dirty="0" smtClean="0">
                <a:solidFill>
                  <a:srgbClr val="0070C0"/>
                </a:solidFill>
              </a:rPr>
              <a:t>râpé </a:t>
            </a:r>
            <a:r>
              <a:rPr lang="fr-FR" sz="1600" b="1" dirty="0">
                <a:solidFill>
                  <a:srgbClr val="0070C0"/>
                </a:solidFill>
              </a:rPr>
              <a:t>"L'Emmental" dont la DLC était dépassée depuis le 21/07/19.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81" y="692696"/>
            <a:ext cx="4032448" cy="537659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851920" y="3140968"/>
            <a:ext cx="1440160" cy="5760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16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rot="10800000" flipV="1">
            <a:off x="827584" y="6021288"/>
            <a:ext cx="736078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PLS: Présence de deux boudins de charcuterie "</a:t>
            </a:r>
            <a:r>
              <a:rPr lang="fr-FR" sz="1600" b="1" dirty="0" err="1">
                <a:solidFill>
                  <a:srgbClr val="0070C0"/>
                </a:solidFill>
              </a:rPr>
              <a:t>coccorico</a:t>
            </a:r>
            <a:r>
              <a:rPr lang="fr-FR" sz="1600" b="1" dirty="0">
                <a:solidFill>
                  <a:srgbClr val="0070C0"/>
                </a:solidFill>
              </a:rPr>
              <a:t>" dont la DLC était du 28/07/19. Nous rappelons que la date de retrait est de DLC-2.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68759"/>
            <a:ext cx="3345836" cy="446111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59"/>
            <a:ext cx="3384376" cy="4512501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331640" y="3861048"/>
            <a:ext cx="1656184" cy="2880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9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139952" y="3501008"/>
            <a:ext cx="41870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70C0"/>
                </a:solidFill>
              </a:rPr>
              <a:t>Boul</a:t>
            </a:r>
            <a:r>
              <a:rPr lang="fr-FR" sz="1600" b="1" dirty="0" smtClean="0">
                <a:solidFill>
                  <a:srgbClr val="0070C0"/>
                </a:solidFill>
              </a:rPr>
              <a:t>/pat: revêtement du sol du labo est fissuré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38351"/>
            <a:ext cx="3382565" cy="4510087"/>
          </a:xfrm>
        </p:spPr>
      </p:pic>
    </p:spTree>
    <p:extLst>
      <p:ext uri="{BB962C8B-B14F-4D97-AF65-F5344CB8AC3E}">
        <p14:creationId xmlns:p14="http://schemas.microsoft.com/office/powerpoint/2010/main" val="177872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7584" y="6237312"/>
            <a:ext cx="7425643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Chambre froide négative: Plinthe cassée et endommagée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464" y="1124744"/>
            <a:ext cx="3759882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637419" y="5949280"/>
            <a:ext cx="59766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Le suivi et l’enregistrement des températures de la chaine du froid n’étaient pas réalisés depuis le 19/07/19.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31640" y="836712"/>
            <a:ext cx="658822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rot="10800000" flipV="1">
            <a:off x="1108307" y="5424319"/>
            <a:ext cx="7288935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Charcuterie/fromage: Présence de 5 boudins de charcuterie et 6 fromages entamés et non identifiés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86562"/>
            <a:ext cx="2456430" cy="32752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86562"/>
            <a:ext cx="2456430" cy="32752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86562"/>
            <a:ext cx="2456430" cy="327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60031" y="5877272"/>
            <a:ext cx="4183233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PGC: Le sol était ébréché au niveau du couloir de la réserve.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729" y="1124544"/>
            <a:ext cx="3363838" cy="44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3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38812" y="6021288"/>
            <a:ext cx="600656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L'étanchéité de la porte de la réception était manquante.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36" y="1412776"/>
            <a:ext cx="5652120" cy="42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rot="10800000" flipV="1">
            <a:off x="971600" y="5013176"/>
            <a:ext cx="7445573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Charcuterie/fromage: </a:t>
            </a:r>
            <a:r>
              <a:rPr lang="fr-FR" sz="1600" b="1" dirty="0" err="1">
                <a:solidFill>
                  <a:srgbClr val="0070C0"/>
                </a:solidFill>
              </a:rPr>
              <a:t>Réemballage</a:t>
            </a:r>
            <a:r>
              <a:rPr lang="fr-FR" sz="1600" b="1" dirty="0">
                <a:solidFill>
                  <a:srgbClr val="0070C0"/>
                </a:solidFill>
              </a:rPr>
              <a:t> de 3 sachets de fromage "</a:t>
            </a:r>
            <a:r>
              <a:rPr lang="fr-FR" sz="1600" b="1" dirty="0" smtClean="0">
                <a:solidFill>
                  <a:srgbClr val="0070C0"/>
                </a:solidFill>
              </a:rPr>
              <a:t>râpé </a:t>
            </a:r>
            <a:r>
              <a:rPr lang="fr-FR" sz="1600" b="1" dirty="0">
                <a:solidFill>
                  <a:srgbClr val="0070C0"/>
                </a:solidFill>
              </a:rPr>
              <a:t>à la mozzarella".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04083" y="608685"/>
            <a:ext cx="3096344" cy="412845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5569" y="608685"/>
            <a:ext cx="3096345" cy="412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5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rot="10800000" flipV="1">
            <a:off x="1619672" y="5589240"/>
            <a:ext cx="6152123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Charcuterie/fromage: Absence de papier essuie mains et développement de rouille au plafond de la CF</a:t>
            </a:r>
            <a:r>
              <a:rPr lang="fr-FR" sz="1600" b="1" dirty="0">
                <a:solidFill>
                  <a:srgbClr val="0070C0"/>
                </a:solidFill>
              </a:rPr>
              <a:t>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15" y="1340768"/>
            <a:ext cx="2826102" cy="37681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37" y="1340768"/>
            <a:ext cx="2826102" cy="376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rot="10800000" flipV="1">
            <a:off x="1763688" y="6021288"/>
            <a:ext cx="504283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Traiteur</a:t>
            </a:r>
            <a:r>
              <a:rPr lang="fr-FR" sz="1600" b="1" dirty="0" smtClean="0">
                <a:solidFill>
                  <a:srgbClr val="0070C0"/>
                </a:solidFill>
              </a:rPr>
              <a:t>: Utilisation d’insecticide sous pression.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03598"/>
            <a:ext cx="3363838" cy="44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2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rot="10800000" flipV="1">
            <a:off x="2819358" y="5733256"/>
            <a:ext cx="367240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Traiteur</a:t>
            </a:r>
            <a:r>
              <a:rPr lang="fr-FR" sz="1600" b="1" dirty="0" smtClean="0">
                <a:solidFill>
                  <a:srgbClr val="0070C0"/>
                </a:solidFill>
              </a:rPr>
              <a:t>: Meuble </a:t>
            </a:r>
            <a:r>
              <a:rPr lang="fr-FR" sz="1600" b="1" dirty="0">
                <a:solidFill>
                  <a:srgbClr val="0070C0"/>
                </a:solidFill>
              </a:rPr>
              <a:t>froid d'exposition: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T affichée: 5°C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T mesurée: 14,3°C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859" y="1273192"/>
            <a:ext cx="3147814" cy="41970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05" y="1268760"/>
            <a:ext cx="3147815" cy="41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9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rot="10800000" flipV="1">
            <a:off x="2339752" y="5928375"/>
            <a:ext cx="3969259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Traiteur</a:t>
            </a:r>
            <a:r>
              <a:rPr lang="fr-FR" sz="1600" b="1" dirty="0" smtClean="0">
                <a:solidFill>
                  <a:srgbClr val="0070C0"/>
                </a:solidFill>
              </a:rPr>
              <a:t>: Le DEIV situé au rayon n’était pas fonctionnel le jour de l’audit.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226" y="1358815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2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44008" y="3284984"/>
            <a:ext cx="3825243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Traiteur: </a:t>
            </a:r>
            <a:r>
              <a:rPr lang="fr-FR" sz="1600" b="1" dirty="0" smtClean="0">
                <a:solidFill>
                  <a:srgbClr val="0070C0"/>
                </a:solidFill>
              </a:rPr>
              <a:t>l’huile de friture est </a:t>
            </a:r>
            <a:r>
              <a:rPr lang="fr-FR" sz="1600" b="1" dirty="0" smtClean="0">
                <a:solidFill>
                  <a:srgbClr val="0070C0"/>
                </a:solidFill>
              </a:rPr>
              <a:t>usée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4227934" cy="563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436951" y="3351859"/>
            <a:ext cx="3825243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manque de vitre au niveau du meuble réfrigéré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4137924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44685</TotalTime>
  <Words>302</Words>
  <Application>Microsoft Office PowerPoint</Application>
  <PresentationFormat>Affichage à l'écran (4:3)</PresentationFormat>
  <Paragraphs>27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742</cp:revision>
  <cp:lastPrinted>2016-02-08T19:41:58Z</cp:lastPrinted>
  <dcterms:created xsi:type="dcterms:W3CDTF">2014-03-07T09:21:22Z</dcterms:created>
  <dcterms:modified xsi:type="dcterms:W3CDTF">2019-08-02T13:52:44Z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2744297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