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8" r:id="rId2"/>
    <p:sldId id="498" r:id="rId3"/>
    <p:sldId id="505" r:id="rId4"/>
    <p:sldId id="509" r:id="rId5"/>
    <p:sldId id="510" r:id="rId6"/>
    <p:sldId id="511" r:id="rId7"/>
    <p:sldId id="512" r:id="rId8"/>
    <p:sldId id="513" r:id="rId9"/>
    <p:sldId id="514" r:id="rId10"/>
    <p:sldId id="515" r:id="rId11"/>
    <p:sldId id="517" r:id="rId12"/>
    <p:sldId id="518" r:id="rId13"/>
    <p:sldId id="519" r:id="rId14"/>
    <p:sldId id="520" r:id="rId15"/>
    <p:sldId id="521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26/02/2019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26/02/2019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Ras Jebal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Ras Jebal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2080" y="5557658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5557658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19 Février 2019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27584" y="6165304"/>
            <a:ext cx="806489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Présence de rouille au niveau des étagères de la CF fromages, CF pâtisserie, etc.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16401" r="3538" b="8000"/>
          <a:stretch/>
        </p:blipFill>
        <p:spPr>
          <a:xfrm>
            <a:off x="3107345" y="4035891"/>
            <a:ext cx="3001318" cy="18469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21200" r="16526" b="8525"/>
          <a:stretch/>
        </p:blipFill>
        <p:spPr>
          <a:xfrm>
            <a:off x="3514898" y="1329803"/>
            <a:ext cx="3179407" cy="22637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4" t="13975" r="6956"/>
          <a:stretch/>
        </p:blipFill>
        <p:spPr>
          <a:xfrm>
            <a:off x="7012238" y="1335690"/>
            <a:ext cx="1728192" cy="25403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r="4714" b="9137"/>
          <a:stretch/>
        </p:blipFill>
        <p:spPr>
          <a:xfrm>
            <a:off x="107504" y="1329803"/>
            <a:ext cx="3089461" cy="254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3608" y="6084585"/>
            <a:ext cx="72008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PLS, PLS surgelé: un pot de glace « Boules d’Or » était endommagé.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Les sachets de fruit de mer présentaient des signes de décongélation.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9000" r="5901" b="12200"/>
          <a:stretch/>
        </p:blipFill>
        <p:spPr>
          <a:xfrm>
            <a:off x="4427984" y="1484784"/>
            <a:ext cx="4501008" cy="28143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3923928" cy="28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156593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Réparer </a:t>
            </a:r>
            <a:r>
              <a:rPr lang="fr-FR" sz="1600" b="1" dirty="0" smtClean="0">
                <a:solidFill>
                  <a:srgbClr val="0070C0"/>
                </a:solidFill>
              </a:rPr>
              <a:t>la conduite d’évacuation du lavabo au niveau des sanitaires des femmes.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2816"/>
            <a:ext cx="3141328" cy="418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3608" y="6165304"/>
            <a:ext cx="712879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Une porte appât était fortement rouillée.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Vestiaires: certains casiers étaient rouillés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219822" cy="42930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293179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71600" y="6084585"/>
            <a:ext cx="734481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l’emballage d’un paquet de « Nutella &amp; Go » n’était pas bien scellé.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2201" r="6689" b="6951"/>
          <a:stretch/>
        </p:blipFill>
        <p:spPr>
          <a:xfrm>
            <a:off x="1871700" y="1340768"/>
            <a:ext cx="5472608" cy="41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6258798"/>
            <a:ext cx="763284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renforcer le nettoyage des fixateurs des piques prix des meubles froids.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1556792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6237312"/>
            <a:ext cx="7425643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Traiteur: </a:t>
            </a:r>
            <a:r>
              <a:rPr lang="fr-FR" sz="1600" b="1" dirty="0" smtClean="0">
                <a:solidFill>
                  <a:srgbClr val="0070C0"/>
                </a:solidFill>
              </a:rPr>
              <a:t>les </a:t>
            </a:r>
            <a:r>
              <a:rPr lang="fr-FR" sz="1600" b="1" dirty="0">
                <a:solidFill>
                  <a:srgbClr val="0070C0"/>
                </a:solidFill>
              </a:rPr>
              <a:t>meubles </a:t>
            </a:r>
            <a:r>
              <a:rPr lang="fr-FR" sz="1600" b="1" dirty="0" smtClean="0">
                <a:solidFill>
                  <a:srgbClr val="0070C0"/>
                </a:solidFill>
              </a:rPr>
              <a:t>d’exposition étaient partiellement protégées.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8000" r="3538" b="5901"/>
          <a:stretch/>
        </p:blipFill>
        <p:spPr>
          <a:xfrm>
            <a:off x="5024128" y="1412776"/>
            <a:ext cx="4108848" cy="28797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8500" b="6951"/>
          <a:stretch/>
        </p:blipFill>
        <p:spPr>
          <a:xfrm>
            <a:off x="107504" y="1412776"/>
            <a:ext cx="4608512" cy="288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021288"/>
            <a:ext cx="765385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Le sol était crevassé à plusieurs niveaux: le couloir menant à la réserve, terminal de cuisson, etc.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23750" r="13775" b="4851"/>
          <a:stretch/>
        </p:blipFill>
        <p:spPr>
          <a:xfrm>
            <a:off x="365015" y="980728"/>
            <a:ext cx="2982849" cy="22442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8500" r="28737" b="5901"/>
          <a:stretch/>
        </p:blipFill>
        <p:spPr>
          <a:xfrm>
            <a:off x="4196617" y="995090"/>
            <a:ext cx="2607631" cy="22442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16400"/>
          <a:stretch/>
        </p:blipFill>
        <p:spPr>
          <a:xfrm>
            <a:off x="6123848" y="3508189"/>
            <a:ext cx="2344117" cy="22442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4851" r="19288" b="9051"/>
          <a:stretch/>
        </p:blipFill>
        <p:spPr>
          <a:xfrm>
            <a:off x="1640415" y="3508189"/>
            <a:ext cx="2435839" cy="22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2661" y="6021288"/>
            <a:ext cx="8795155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Présence de traces d’infiltration d’eau au plafond et d’humidité </a:t>
            </a:r>
            <a:r>
              <a:rPr lang="fr-FR" sz="1600" b="1" dirty="0">
                <a:solidFill>
                  <a:srgbClr val="0070C0"/>
                </a:solidFill>
              </a:rPr>
              <a:t>à</a:t>
            </a:r>
            <a:r>
              <a:rPr lang="fr-FR" sz="1600" b="1" dirty="0" smtClean="0">
                <a:solidFill>
                  <a:srgbClr val="0070C0"/>
                </a:solidFill>
              </a:rPr>
              <a:t> plusieurs niveaux: surface de vente (rayons), salle de pause, couloir menant à la réserve, etc.,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998" y="3501008"/>
            <a:ext cx="2865297" cy="214897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2808312" cy="21062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1" y="1124744"/>
            <a:ext cx="1940739" cy="25876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24744"/>
            <a:ext cx="3355697" cy="25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3608" y="6021288"/>
            <a:ext cx="712879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Charcuterie/fromage et traiteur: présence d’un paquet de cigarettes dans le rayon. Interdire cette pratique.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0" r="27600" b="22700"/>
          <a:stretch/>
        </p:blipFill>
        <p:spPr>
          <a:xfrm>
            <a:off x="3070101" y="1556792"/>
            <a:ext cx="3075806" cy="38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71600" y="6021288"/>
            <a:ext cx="741682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Charcuterie/fromage</a:t>
            </a:r>
            <a:r>
              <a:rPr lang="fr-FR" sz="1600" b="1" dirty="0" smtClean="0">
                <a:solidFill>
                  <a:srgbClr val="0070C0"/>
                </a:solidFill>
              </a:rPr>
              <a:t>: les fromages blancs et </a:t>
            </a:r>
            <a:r>
              <a:rPr lang="fr-FR" sz="1600" b="1" dirty="0">
                <a:solidFill>
                  <a:srgbClr val="0070C0"/>
                </a:solidFill>
              </a:rPr>
              <a:t>un boudin de jambon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entamés n’étaient pas identifiés par leurs dates d’ouverture.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3250" r="13775" b="4850"/>
          <a:stretch/>
        </p:blipFill>
        <p:spPr>
          <a:xfrm>
            <a:off x="143509" y="1340768"/>
            <a:ext cx="3636403" cy="28083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28842" r="10401" b="10258"/>
          <a:stretch/>
        </p:blipFill>
        <p:spPr>
          <a:xfrm>
            <a:off x="3911132" y="1340768"/>
            <a:ext cx="2461068" cy="241935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25200" r="14601" b="12797"/>
          <a:stretch/>
        </p:blipFill>
        <p:spPr>
          <a:xfrm>
            <a:off x="6660232" y="1340768"/>
            <a:ext cx="2376264" cy="241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5877272"/>
            <a:ext cx="777686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Charcuterie/fromage: la conduite reliant le poste lave-main et le système 3 bacs était défaillante. Ces deux équipements étaient hors-service le jour de l’audit.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72" y="1556792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5733256"/>
            <a:ext cx="8856984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Charcuterie/fromage: le référentiel qualité 2019 exige que la durée de vie de jambon est de (J ouverture + 15j) et pour le salami (J ouverture + 10j). Dépassement de ces durées de vie pour un boudin de salami Chahia et un boudin de jambon poulet fumé Chahia.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16401" b="3800"/>
          <a:stretch/>
        </p:blipFill>
        <p:spPr>
          <a:xfrm>
            <a:off x="755576" y="1340768"/>
            <a:ext cx="3075806" cy="42236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 r="6601" b="2751"/>
          <a:stretch/>
        </p:blipFill>
        <p:spPr>
          <a:xfrm>
            <a:off x="4437342" y="1340768"/>
            <a:ext cx="393054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7504" y="6028546"/>
            <a:ext cx="8964488" cy="7848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0070C0"/>
                </a:solidFill>
              </a:rPr>
              <a:t>Charcuterie/ fromages: </a:t>
            </a:r>
            <a:r>
              <a:rPr lang="fr-FR" sz="1500" b="1" dirty="0">
                <a:solidFill>
                  <a:srgbClr val="0070C0"/>
                </a:solidFill>
              </a:rPr>
              <a:t>l</a:t>
            </a:r>
            <a:r>
              <a:rPr lang="fr-FR" sz="1500" b="1" dirty="0" smtClean="0">
                <a:solidFill>
                  <a:srgbClr val="0070C0"/>
                </a:solidFill>
              </a:rPr>
              <a:t>es dates d’ouverture de ces meules de fromage étaient comme suit:</a:t>
            </a:r>
          </a:p>
          <a:p>
            <a:r>
              <a:rPr lang="fr-FR" sz="1500" b="1" dirty="0" smtClean="0">
                <a:solidFill>
                  <a:srgbClr val="0070C0"/>
                </a:solidFill>
              </a:rPr>
              <a:t>Emmental: 22/11/18, gruyère Souani: 08/01/19, et maasdam: 09/01/19</a:t>
            </a:r>
          </a:p>
          <a:p>
            <a:r>
              <a:rPr lang="fr-FR" sz="1500" b="1" dirty="0" smtClean="0">
                <a:solidFill>
                  <a:srgbClr val="0070C0"/>
                </a:solidFill>
              </a:rPr>
              <a:t>Les durées de vies (J ouverture + 30j)pour ces meules entamées étaient dépassées.</a:t>
            </a:r>
            <a:endParaRPr lang="fr-FR" sz="15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2751" r="11413" b="14299"/>
          <a:stretch/>
        </p:blipFill>
        <p:spPr>
          <a:xfrm rot="10800000">
            <a:off x="5724128" y="1124744"/>
            <a:ext cx="2952328" cy="22866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7" t="11549" b="12998"/>
          <a:stretch/>
        </p:blipFill>
        <p:spPr>
          <a:xfrm>
            <a:off x="3068960" y="3459662"/>
            <a:ext cx="3078088" cy="235347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t="25200" r="9001" b="4451"/>
          <a:stretch/>
        </p:blipFill>
        <p:spPr>
          <a:xfrm>
            <a:off x="29168" y="1340767"/>
            <a:ext cx="2754560" cy="32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44607</TotalTime>
  <Words>309</Words>
  <Application>Microsoft Office PowerPoint</Application>
  <PresentationFormat>Affichage à l'écran (4:3)</PresentationFormat>
  <Paragraphs>23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728</cp:revision>
  <cp:lastPrinted>2016-02-08T19:41:58Z</cp:lastPrinted>
  <dcterms:created xsi:type="dcterms:W3CDTF">2014-03-07T09:21:22Z</dcterms:created>
  <dcterms:modified xsi:type="dcterms:W3CDTF">2019-02-26T16:55:03Z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981349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