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463" r:id="rId3"/>
    <p:sldId id="464" r:id="rId4"/>
    <p:sldId id="488" r:id="rId5"/>
    <p:sldId id="465" r:id="rId6"/>
    <p:sldId id="481" r:id="rId7"/>
    <p:sldId id="467" r:id="rId8"/>
    <p:sldId id="490" r:id="rId9"/>
    <p:sldId id="472" r:id="rId10"/>
    <p:sldId id="476" r:id="rId11"/>
    <p:sldId id="477" r:id="rId12"/>
    <p:sldId id="492" r:id="rId13"/>
    <p:sldId id="493" r:id="rId14"/>
    <p:sldId id="489" r:id="rId15"/>
    <p:sldId id="494" r:id="rId16"/>
    <p:sldId id="495" r:id="rId17"/>
    <p:sldId id="496" r:id="rId18"/>
    <p:sldId id="497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19/06/2018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19/06/2018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Ras Jebal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Ras Jebal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Bouhalfaya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2120" y="5733256"/>
            <a:ext cx="2664296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28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Mai 2018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77726" y="5877272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Laboratoire Bou/Pat :  </a:t>
            </a:r>
            <a:r>
              <a:rPr lang="fr-FR" b="1" dirty="0" smtClean="0">
                <a:solidFill>
                  <a:srgbClr val="0070C0"/>
                </a:solidFill>
              </a:rPr>
              <a:t>Présence d’égouttage depuis l’évaporateur. 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7" y="1772816"/>
            <a:ext cx="4343467" cy="32576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905" y="1699874"/>
            <a:ext cx="4343467" cy="3257600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 flipH="1">
            <a:off x="7380312" y="2708920"/>
            <a:ext cx="792088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5576" y="5733256"/>
            <a:ext cx="772318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Sanitaires des hommes:</a:t>
            </a:r>
            <a:r>
              <a:rPr lang="fr-FR" b="1" dirty="0" smtClean="0">
                <a:solidFill>
                  <a:srgbClr val="0070C0"/>
                </a:solidFill>
              </a:rPr>
              <a:t> la fenêtre manquait d’étanchéité ,le grillage était partiellement démonté.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5687616" cy="426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017709" y="5805264"/>
            <a:ext cx="48245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Le DEIV était non fonctionnel.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82" y="1412776"/>
            <a:ext cx="5207563" cy="390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69126" y="5445224"/>
            <a:ext cx="763284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Vestiaires/Sanitaires : </a:t>
            </a:r>
            <a:r>
              <a:rPr lang="fr-FR" b="1" dirty="0" smtClean="0">
                <a:solidFill>
                  <a:srgbClr val="0070C0"/>
                </a:solidFill>
              </a:rPr>
              <a:t>Présence de traces d’infiltration d’eau au niveau du plafond 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248472" cy="318635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" y="1268760"/>
            <a:ext cx="4332482" cy="324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7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66986" y="5589240"/>
            <a:ext cx="845348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Aire de réception : </a:t>
            </a:r>
            <a:r>
              <a:rPr lang="fr-FR" b="1" dirty="0" smtClean="0">
                <a:solidFill>
                  <a:srgbClr val="0070C0"/>
                </a:solidFill>
              </a:rPr>
              <a:t>Accumulation de déchets et de souillures ;et les regards d’égouts manquaient d’étanchéité.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055434" cy="304157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4247456" cy="3185592"/>
          </a:xfrm>
          <a:prstGeom prst="rect">
            <a:avLst/>
          </a:prstGeom>
        </p:spPr>
      </p:pic>
      <p:cxnSp>
        <p:nvCxnSpPr>
          <p:cNvPr id="5" name="Connecteur droit avec flèche 4"/>
          <p:cNvCxnSpPr/>
          <p:nvPr/>
        </p:nvCxnSpPr>
        <p:spPr>
          <a:xfrm>
            <a:off x="5652120" y="1916832"/>
            <a:ext cx="1152128" cy="7920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539552" y="4221088"/>
            <a:ext cx="122413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0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5373216"/>
            <a:ext cx="72728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PLS: </a:t>
            </a:r>
            <a:r>
              <a:rPr lang="fr-FR" b="1" dirty="0" smtClean="0">
                <a:solidFill>
                  <a:srgbClr val="0070C0"/>
                </a:solidFill>
              </a:rPr>
              <a:t>La chambranle de la porte était abimée d’un côté et fissuré dans l’autre.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67" y="1464216"/>
            <a:ext cx="4439477" cy="33296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617" y="1494032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6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5445224"/>
            <a:ext cx="849694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Charcuterie/fromage: </a:t>
            </a:r>
            <a:r>
              <a:rPr lang="fr-FR" b="1" dirty="0" smtClean="0">
                <a:solidFill>
                  <a:srgbClr val="0070C0"/>
                </a:solidFill>
              </a:rPr>
              <a:t>Présence d’égouttage depuis une canalisation qui passe directement en dessus du meuble d’exposition . Les opérateurs déposent du papier essuie-mains pour absorber l’eau.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4343467" cy="3257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84784"/>
            <a:ext cx="4439477" cy="3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5877272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Négative :</a:t>
            </a:r>
            <a:r>
              <a:rPr lang="fr-FR" b="1" dirty="0" smtClean="0">
                <a:solidFill>
                  <a:srgbClr val="0070C0"/>
                </a:solidFill>
              </a:rPr>
              <a:t> Présence d’une quantité importante de givre.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" y="1592796"/>
            <a:ext cx="4224470" cy="316835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281" y="1592796"/>
            <a:ext cx="4727509" cy="354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7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40768"/>
            <a:ext cx="5616624" cy="421246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520" y="5877272"/>
            <a:ext cx="8496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 :</a:t>
            </a:r>
            <a:r>
              <a:rPr lang="fr-FR" b="1" dirty="0" smtClean="0">
                <a:solidFill>
                  <a:srgbClr val="0070C0"/>
                </a:solidFill>
              </a:rPr>
              <a:t> L’un des tubes néon du meuble d’exposition était démonté.</a:t>
            </a:r>
            <a:endParaRPr lang="fr-FR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611560" y="5445224"/>
            <a:ext cx="7776863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Volailles/CF charcuterie et fromages :</a:t>
            </a:r>
            <a:r>
              <a:rPr lang="fr-FR" b="1" dirty="0" smtClean="0">
                <a:solidFill>
                  <a:srgbClr val="0070C0"/>
                </a:solidFill>
              </a:rPr>
              <a:t> Développement de rouille au niveau du plafond 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563237" cy="342242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41" y="1412776"/>
            <a:ext cx="422447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0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661248"/>
            <a:ext cx="7632848" cy="64807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 : </a:t>
            </a:r>
            <a:r>
              <a:rPr lang="fr-FR" b="1" dirty="0" smtClean="0">
                <a:solidFill>
                  <a:srgbClr val="0070C0"/>
                </a:solidFill>
              </a:rPr>
              <a:t>Les morceaux de fromage blanc étaient dépourvus de date d’ouverture.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268760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820869" y="5517232"/>
            <a:ext cx="764627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 : </a:t>
            </a:r>
            <a:r>
              <a:rPr lang="fr-FR" b="1" dirty="0" smtClean="0">
                <a:solidFill>
                  <a:srgbClr val="0070C0"/>
                </a:solidFill>
              </a:rPr>
              <a:t>Les piques prix étaient entreposés sur les grilles d’aération.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61336"/>
            <a:ext cx="4347666" cy="326074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628799"/>
            <a:ext cx="4347665" cy="32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0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9" y="5858241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L’une des deux vitres du meuble froid était démontée.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82" y="1124744"/>
            <a:ext cx="5879637" cy="44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51520" y="5851430"/>
            <a:ext cx="8610028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produits de charcuterie/fromages ainsi que les produits épices et condiments étaient entreposés dans la même chambre froide 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Prévoir une zone distincte dans la CF pour les produits consignés.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8" y="721622"/>
            <a:ext cx="3847356" cy="51298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534" y="1556792"/>
            <a:ext cx="4247456" cy="318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9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7244" y="5661248"/>
            <a:ext cx="820523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Charcuterie/ Fromages : Le revêtement interne du meuble d’exposition était rouillé et écaillé.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69" y="1484784"/>
            <a:ext cx="4535488" cy="340161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4343467" cy="32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5517232"/>
            <a:ext cx="797831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sol était fortement crevassé au niveau du couloir ,à l’entrée du terminal de cuisson.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7015"/>
            <a:ext cx="4254071" cy="319055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318" y="1460799"/>
            <a:ext cx="4475692" cy="33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3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11960" y="5661248"/>
            <a:ext cx="468052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 smtClean="0">
                <a:solidFill>
                  <a:srgbClr val="0070C0"/>
                </a:solidFill>
              </a:rPr>
              <a:t>Le four n’était pas relié au système d’extraction .</a:t>
            </a:r>
            <a:endParaRPr lang="fr-FR" b="1" u="sng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3" y="1412776"/>
            <a:ext cx="3685338" cy="4913784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693633" y="1375920"/>
            <a:ext cx="1368152" cy="4750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16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42262</TotalTime>
  <Words>265</Words>
  <Application>Microsoft Office PowerPoint</Application>
  <PresentationFormat>Affichage à l'écran (4:3)</PresentationFormat>
  <Paragraphs>22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691</cp:revision>
  <cp:lastPrinted>2016-02-08T19:41:58Z</cp:lastPrinted>
  <dcterms:created xsi:type="dcterms:W3CDTF">2014-03-07T09:21:22Z</dcterms:created>
  <dcterms:modified xsi:type="dcterms:W3CDTF">2018-06-19T16:24:19Z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1129028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