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68" r:id="rId2"/>
    <p:sldId id="491" r:id="rId3"/>
    <p:sldId id="463" r:id="rId4"/>
    <p:sldId id="464" r:id="rId5"/>
    <p:sldId id="488" r:id="rId6"/>
    <p:sldId id="465" r:id="rId7"/>
    <p:sldId id="467" r:id="rId8"/>
    <p:sldId id="490" r:id="rId9"/>
    <p:sldId id="472" r:id="rId10"/>
    <p:sldId id="473" r:id="rId11"/>
    <p:sldId id="475" r:id="rId12"/>
    <p:sldId id="476" r:id="rId13"/>
    <p:sldId id="477" r:id="rId14"/>
    <p:sldId id="492" r:id="rId15"/>
    <p:sldId id="493" r:id="rId16"/>
    <p:sldId id="489" r:id="rId17"/>
    <p:sldId id="495" r:id="rId18"/>
    <p:sldId id="496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434" autoAdjust="0"/>
  </p:normalViewPr>
  <p:slideViewPr>
    <p:cSldViewPr>
      <p:cViewPr varScale="1">
        <p:scale>
          <a:sx n="93" d="100"/>
          <a:sy n="93" d="100"/>
        </p:scale>
        <p:origin x="124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17/03/2018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17/03/2018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Ras </a:t>
            </a:r>
            <a:r>
              <a:rPr lang="fr-FR" altLang="fr-FR" kern="0" dirty="0" err="1" smtClean="0"/>
              <a:t>Jebal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Ras </a:t>
            </a:r>
            <a:r>
              <a:rPr lang="fr-FR" sz="3600" b="1" dirty="0" err="1" smtClean="0">
                <a:solidFill>
                  <a:srgbClr val="FFC000"/>
                </a:solidFill>
              </a:rPr>
              <a:t>Jebal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Raja </a:t>
            </a:r>
            <a:r>
              <a:rPr lang="fr-FR" sz="2000" b="1" dirty="0" err="1" smtClean="0">
                <a:solidFill>
                  <a:srgbClr val="000000"/>
                </a:solidFill>
              </a:rPr>
              <a:t>Bouhalfaya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52120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06 Mars 2018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5877272"/>
            <a:ext cx="8278228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0070C0"/>
                </a:solidFill>
              </a:rPr>
              <a:t>Pâtisserie – boulangerie </a:t>
            </a:r>
            <a:r>
              <a:rPr lang="fr-FR" b="1" dirty="0" smtClean="0">
                <a:solidFill>
                  <a:srgbClr val="0070C0"/>
                </a:solidFill>
              </a:rPr>
              <a:t>:la décontamination des œufs est réalisée selon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dosage de ¾ de gobelet de javel pour 3 litres d’eau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042" y="1556792"/>
            <a:ext cx="5580112" cy="4185084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 flipH="1">
            <a:off x="5292080" y="3212976"/>
            <a:ext cx="72008" cy="4320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>
            <a:off x="6012160" y="3645024"/>
            <a:ext cx="792088" cy="3600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61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07604" y="5412264"/>
            <a:ext cx="727280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Linéaires Pâtisserie</a:t>
            </a:r>
            <a:r>
              <a:rPr lang="fr-FR" b="1" dirty="0" smtClean="0">
                <a:solidFill>
                  <a:srgbClr val="0070C0"/>
                </a:solidFill>
              </a:rPr>
              <a:t>: L’étiquetage de l’article crème au chocolat indique la présence de beurre ,or dans l’étiquette du fournisseur cet article contient des matières grasses d’origine végétale et non pas de beurre.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25" y="1812726"/>
            <a:ext cx="4230755" cy="317306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812726"/>
            <a:ext cx="4218723" cy="3164042"/>
          </a:xfrm>
          <a:prstGeom prst="rect">
            <a:avLst/>
          </a:prstGeom>
        </p:spPr>
      </p:pic>
      <p:cxnSp>
        <p:nvCxnSpPr>
          <p:cNvPr id="5" name="Connecteur droit 4"/>
          <p:cNvCxnSpPr/>
          <p:nvPr/>
        </p:nvCxnSpPr>
        <p:spPr>
          <a:xfrm>
            <a:off x="2348102" y="3140968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>
            <a:off x="2267744" y="3212976"/>
            <a:ext cx="803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2267744" y="2708920"/>
            <a:ext cx="216024" cy="5040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H="1">
            <a:off x="8082419" y="2060848"/>
            <a:ext cx="522029" cy="3600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61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71600" y="5661248"/>
            <a:ext cx="72008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Linéaire pâtisserie : </a:t>
            </a:r>
            <a:r>
              <a:rPr lang="fr-FR" b="1" dirty="0" smtClean="0">
                <a:solidFill>
                  <a:srgbClr val="0070C0"/>
                </a:solidFill>
              </a:rPr>
              <a:t>L’étiquette de l’article indique la présence de beurre ,et l’étiquette du fournisseur mentionne au niveau des ingrédients la présence de margarine.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7" y="1233354"/>
            <a:ext cx="4367687" cy="327576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132856"/>
            <a:ext cx="4056451" cy="3042338"/>
          </a:xfrm>
          <a:prstGeom prst="rect">
            <a:avLst/>
          </a:prstGeom>
        </p:spPr>
      </p:pic>
      <p:cxnSp>
        <p:nvCxnSpPr>
          <p:cNvPr id="3" name="Connecteur droit avec flèche 2"/>
          <p:cNvCxnSpPr/>
          <p:nvPr/>
        </p:nvCxnSpPr>
        <p:spPr>
          <a:xfrm flipH="1">
            <a:off x="2244140" y="2060848"/>
            <a:ext cx="383644" cy="288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H="1">
            <a:off x="6948264" y="1844824"/>
            <a:ext cx="72008" cy="7200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61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53275" y="5805264"/>
            <a:ext cx="718713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Linéaire Boul/Pat : </a:t>
            </a:r>
            <a:r>
              <a:rPr lang="fr-FR" b="1" dirty="0" smtClean="0">
                <a:solidFill>
                  <a:srgbClr val="0070C0"/>
                </a:solidFill>
              </a:rPr>
              <a:t>L’étiquette Carrefour mentionne la présence de beurre dans la liste des ingrédients ,mais au niveau de l’étiquette du fournisseur on ne retrouve pas cet ingrédient.</a:t>
            </a:r>
            <a:r>
              <a:rPr lang="fr-FR" b="1" u="sng" dirty="0" smtClean="0">
                <a:solidFill>
                  <a:srgbClr val="0070C0"/>
                </a:solidFill>
              </a:rPr>
              <a:t> 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40768"/>
            <a:ext cx="4261623" cy="319621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6843" y="2050600"/>
            <a:ext cx="4489653" cy="3367240"/>
          </a:xfrm>
          <a:prstGeom prst="rect">
            <a:avLst/>
          </a:prstGeom>
        </p:spPr>
      </p:pic>
      <p:cxnSp>
        <p:nvCxnSpPr>
          <p:cNvPr id="3" name="Connecteur droit avec flèche 2"/>
          <p:cNvCxnSpPr/>
          <p:nvPr/>
        </p:nvCxnSpPr>
        <p:spPr>
          <a:xfrm flipH="1" flipV="1">
            <a:off x="3275856" y="2420888"/>
            <a:ext cx="216024" cy="288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61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5694709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Linéaire produits surgelés</a:t>
            </a:r>
            <a:r>
              <a:rPr lang="fr-FR" b="1" dirty="0" smtClean="0">
                <a:solidFill>
                  <a:srgbClr val="0070C0"/>
                </a:solidFill>
              </a:rPr>
              <a:t>: Absence des mentions DF et DLC sur deux pots de glace (Boules d’or / saveur pistache).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700808"/>
            <a:ext cx="3707904" cy="27809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551211"/>
            <a:ext cx="4475989" cy="3356992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 flipH="1">
            <a:off x="2843808" y="2636912"/>
            <a:ext cx="576064" cy="7920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3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39552" y="5877272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0070C0"/>
                </a:solidFill>
              </a:rPr>
              <a:t>Réserve </a:t>
            </a:r>
            <a:r>
              <a:rPr lang="fr-FR" b="1" dirty="0">
                <a:solidFill>
                  <a:srgbClr val="0070C0"/>
                </a:solidFill>
              </a:rPr>
              <a:t>: Le rangement n'était pas </a:t>
            </a:r>
            <a:r>
              <a:rPr lang="fr-FR" b="1" dirty="0" smtClean="0">
                <a:solidFill>
                  <a:srgbClr val="0070C0"/>
                </a:solidFill>
              </a:rPr>
              <a:t>satisfaisant . La peinture au niveau du plafond est fortement écaillée 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507286"/>
            <a:ext cx="4452495" cy="333937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874" y="1507286"/>
            <a:ext cx="4428128" cy="3321096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 flipH="1">
            <a:off x="6732240" y="2276872"/>
            <a:ext cx="216024" cy="6480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977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5949280"/>
            <a:ext cx="782938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Linéaire PLS </a:t>
            </a:r>
            <a:r>
              <a:rPr lang="fr-FR" b="1" dirty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Un des afficheurs de la température est non fonctionnel.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124744"/>
            <a:ext cx="5868144" cy="4401108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 flipH="1">
            <a:off x="4283968" y="1772816"/>
            <a:ext cx="432048" cy="6480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007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7" y="1844824"/>
            <a:ext cx="3325406" cy="249405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902" y="2132856"/>
            <a:ext cx="2894728" cy="235728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199" y="1196752"/>
            <a:ext cx="2664296" cy="355239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23528" y="5661248"/>
            <a:ext cx="84969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Sanitaires : </a:t>
            </a:r>
            <a:r>
              <a:rPr lang="fr-FR" b="1" dirty="0" smtClean="0">
                <a:solidFill>
                  <a:srgbClr val="0070C0"/>
                </a:solidFill>
              </a:rPr>
              <a:t>Peinture du plafond écaillé ,avec traces d’infiltrations d’eau . Les poubelles sont à ouverture manuelle.</a:t>
            </a:r>
            <a:endParaRPr lang="fr-FR" b="1" u="sng" dirty="0">
              <a:solidFill>
                <a:srgbClr val="0070C0"/>
              </a:solidFill>
            </a:endParaRPr>
          </a:p>
        </p:txBody>
      </p:sp>
      <p:cxnSp>
        <p:nvCxnSpPr>
          <p:cNvPr id="7" name="Connecteur droit avec flèche 6"/>
          <p:cNvCxnSpPr>
            <a:stCxn id="2" idx="0"/>
          </p:cNvCxnSpPr>
          <p:nvPr/>
        </p:nvCxnSpPr>
        <p:spPr>
          <a:xfrm flipH="1">
            <a:off x="1331640" y="1844824"/>
            <a:ext cx="399990" cy="3600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4683271" y="2636912"/>
            <a:ext cx="199995" cy="674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6948264" y="2024844"/>
            <a:ext cx="576064" cy="6120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14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28800"/>
            <a:ext cx="3923928" cy="294294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412776"/>
            <a:ext cx="4211960" cy="315897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23528" y="5373216"/>
            <a:ext cx="84969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PGC: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Présence de quelques produits déversés sur les étagères des pâtes ,renforcer le nettoyage à ce niveau.</a:t>
            </a:r>
            <a:endParaRPr lang="fr-FR" b="1" u="sng" dirty="0">
              <a:solidFill>
                <a:srgbClr val="0070C0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 flipH="1">
            <a:off x="2195736" y="2348880"/>
            <a:ext cx="576064" cy="3600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H="1">
            <a:off x="6876256" y="2492896"/>
            <a:ext cx="504056" cy="5760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79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51520" y="5661248"/>
            <a:ext cx="879921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Zone </a:t>
            </a:r>
            <a:r>
              <a:rPr lang="fr-FR" b="1" u="sng" dirty="0">
                <a:solidFill>
                  <a:srgbClr val="0070C0"/>
                </a:solidFill>
              </a:rPr>
              <a:t>de réception </a:t>
            </a:r>
            <a:r>
              <a:rPr lang="fr-FR" b="1" dirty="0" smtClean="0">
                <a:solidFill>
                  <a:srgbClr val="0070C0"/>
                </a:solidFill>
              </a:rPr>
              <a:t>:Accumulation de déchets et de vieux matériels ce qui peut entraver la lutte contre les nuisibles. Absence de local poubelle.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46" y="1052736"/>
            <a:ext cx="2853561" cy="380474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075180"/>
            <a:ext cx="2836729" cy="3782305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4818" y="1062462"/>
            <a:ext cx="2880320" cy="3840426"/>
          </a:xfrm>
          <a:prstGeom prst="rect">
            <a:avLst/>
          </a:prstGeom>
        </p:spPr>
      </p:pic>
      <p:cxnSp>
        <p:nvCxnSpPr>
          <p:cNvPr id="4" name="Connecteur droit avec flèche 3"/>
          <p:cNvCxnSpPr/>
          <p:nvPr/>
        </p:nvCxnSpPr>
        <p:spPr>
          <a:xfrm flipH="1">
            <a:off x="2123728" y="1340768"/>
            <a:ext cx="648072" cy="6480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4932040" y="1484784"/>
            <a:ext cx="288032" cy="7200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H="1">
            <a:off x="8028384" y="1340768"/>
            <a:ext cx="432048" cy="6480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908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899592" y="5517232"/>
            <a:ext cx="7776863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CF Volaillerie</a:t>
            </a:r>
            <a:r>
              <a:rPr lang="fr-FR" b="1" dirty="0" smtClean="0">
                <a:solidFill>
                  <a:srgbClr val="0070C0"/>
                </a:solidFill>
              </a:rPr>
              <a:t>: présence de sachets d’escalope de dinde et de poulets non étiquetés ,il est nécessaire de veiller à l’identification des produits conservés dans la chambre froide.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06251"/>
            <a:ext cx="4106026" cy="30795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06251"/>
            <a:ext cx="3960439" cy="297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0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5445224"/>
            <a:ext cx="691276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CF Volaillerie</a:t>
            </a:r>
            <a:r>
              <a:rPr lang="fr-FR" b="1" dirty="0" smtClean="0">
                <a:solidFill>
                  <a:srgbClr val="0070C0"/>
                </a:solidFill>
              </a:rPr>
              <a:t>: Présence de traces de rouilles au niveau du plafond </a:t>
            </a:r>
          </a:p>
          <a:p>
            <a:r>
              <a:rPr lang="fr-FR" b="1" u="sng" dirty="0" smtClean="0">
                <a:solidFill>
                  <a:srgbClr val="0070C0"/>
                </a:solidFill>
              </a:rPr>
              <a:t>Laboratoire Volaillerie: 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le verre du cache du luminaire est brisé ,d’où le risque d’avoir des bris de verres sur les produits.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00808"/>
            <a:ext cx="3707904" cy="278092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680282"/>
            <a:ext cx="4176464" cy="31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61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76620"/>
            <a:ext cx="2931790" cy="390905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834512"/>
            <a:ext cx="4257689" cy="3193267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971600" y="5805264"/>
            <a:ext cx="6993993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Charcuterie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>
                <a:solidFill>
                  <a:srgbClr val="0070C0"/>
                </a:solidFill>
              </a:rPr>
              <a:t>: La lame de la trancheuse est écaillée.</a:t>
            </a:r>
          </a:p>
        </p:txBody>
      </p:sp>
    </p:spTree>
    <p:extLst>
      <p:ext uri="{BB962C8B-B14F-4D97-AF65-F5344CB8AC3E}">
        <p14:creationId xmlns:p14="http://schemas.microsoft.com/office/powerpoint/2010/main" val="420005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9" y="5858241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Fromage/charcuterie</a:t>
            </a:r>
            <a:r>
              <a:rPr lang="fr-FR" b="1" dirty="0" smtClean="0">
                <a:solidFill>
                  <a:srgbClr val="0070C0"/>
                </a:solidFill>
              </a:rPr>
              <a:t>: fuite d’eau au niveau de la plonge.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5724128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61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6009722"/>
            <a:ext cx="748474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Laboratoire </a:t>
            </a:r>
            <a:r>
              <a:rPr lang="fr-FR" b="1" u="sng" dirty="0" err="1" smtClean="0">
                <a:solidFill>
                  <a:srgbClr val="0070C0"/>
                </a:solidFill>
              </a:rPr>
              <a:t>Boul</a:t>
            </a:r>
            <a:r>
              <a:rPr lang="fr-FR" b="1" u="sng" dirty="0" smtClean="0">
                <a:solidFill>
                  <a:srgbClr val="0070C0"/>
                </a:solidFill>
              </a:rPr>
              <a:t>/Pat </a:t>
            </a:r>
            <a:r>
              <a:rPr lang="fr-FR" b="1" dirty="0" smtClean="0">
                <a:solidFill>
                  <a:srgbClr val="0070C0"/>
                </a:solidFill>
              </a:rPr>
              <a:t>: Le revêtement du sol est écaillé à plusieurs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Niveaux ,ce qui rend son nettoyage difficile 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99" y="788893"/>
            <a:ext cx="3456384" cy="259228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998" y="825561"/>
            <a:ext cx="3402124" cy="255159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51" y="3423847"/>
            <a:ext cx="3270717" cy="24530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2204" y="3384981"/>
            <a:ext cx="3402124" cy="2551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61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92581" y="5805264"/>
            <a:ext cx="797831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Labo </a:t>
            </a:r>
            <a:r>
              <a:rPr lang="fr-FR" b="1" u="sng" dirty="0" err="1" smtClean="0">
                <a:solidFill>
                  <a:srgbClr val="0070C0"/>
                </a:solidFill>
              </a:rPr>
              <a:t>Boul</a:t>
            </a:r>
            <a:r>
              <a:rPr lang="fr-FR" b="1" u="sng" dirty="0" smtClean="0">
                <a:solidFill>
                  <a:srgbClr val="0070C0"/>
                </a:solidFill>
              </a:rPr>
              <a:t>/Pat </a:t>
            </a:r>
            <a:r>
              <a:rPr lang="fr-FR" b="1" u="sng" dirty="0">
                <a:solidFill>
                  <a:srgbClr val="0070C0"/>
                </a:solidFill>
              </a:rPr>
              <a:t>: 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Entreposage des cartons contenant des produits de pâtisserie pré-emballés à température ambiante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412776"/>
            <a:ext cx="5436096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13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233061" y="5877272"/>
            <a:ext cx="675216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CF Négative</a:t>
            </a:r>
            <a:r>
              <a:rPr lang="fr-FR" b="1" dirty="0" smtClean="0">
                <a:solidFill>
                  <a:srgbClr val="0070C0"/>
                </a:solidFill>
              </a:rPr>
              <a:t>: Présence d’une quantité importante de givre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070230"/>
            <a:ext cx="3923928" cy="2942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61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41412</TotalTime>
  <Words>373</Words>
  <Application>Microsoft Office PowerPoint</Application>
  <PresentationFormat>Affichage à l'écran (4:3)</PresentationFormat>
  <Paragraphs>24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666</cp:revision>
  <cp:lastPrinted>2016-02-08T19:41:58Z</cp:lastPrinted>
  <dcterms:created xsi:type="dcterms:W3CDTF">2014-03-07T09:21:22Z</dcterms:created>
  <dcterms:modified xsi:type="dcterms:W3CDTF">2018-03-17T10:13:02Z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