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2"/>
  </p:notesMasterIdLst>
  <p:handoutMasterIdLst>
    <p:handoutMasterId r:id="rId23"/>
  </p:handoutMasterIdLst>
  <p:sldIdLst>
    <p:sldId id="268" r:id="rId2"/>
    <p:sldId id="431" r:id="rId3"/>
    <p:sldId id="436" r:id="rId4"/>
    <p:sldId id="432" r:id="rId5"/>
    <p:sldId id="434" r:id="rId6"/>
    <p:sldId id="459" r:id="rId7"/>
    <p:sldId id="440" r:id="rId8"/>
    <p:sldId id="441" r:id="rId9"/>
    <p:sldId id="447" r:id="rId10"/>
    <p:sldId id="460" r:id="rId11"/>
    <p:sldId id="455" r:id="rId12"/>
    <p:sldId id="461" r:id="rId13"/>
    <p:sldId id="462" r:id="rId14"/>
    <p:sldId id="463" r:id="rId15"/>
    <p:sldId id="464" r:id="rId16"/>
    <p:sldId id="465" r:id="rId17"/>
    <p:sldId id="469" r:id="rId18"/>
    <p:sldId id="466" r:id="rId19"/>
    <p:sldId id="467" r:id="rId20"/>
    <p:sldId id="468" r:id="rId21"/>
  </p:sldIdLst>
  <p:sldSz cx="9144000" cy="6858000" type="screen4x3"/>
  <p:notesSz cx="7099300" cy="10234613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223">
          <p15:clr>
            <a:srgbClr val="A4A3A4"/>
          </p15:clr>
        </p15:guide>
        <p15:guide id="2" pos="2236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306" autoAdjust="0"/>
  </p:normalViewPr>
  <p:slideViewPr>
    <p:cSldViewPr>
      <p:cViewPr varScale="1">
        <p:scale>
          <a:sx n="70" d="100"/>
          <a:sy n="70" d="100"/>
        </p:scale>
        <p:origin x="1386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47" d="100"/>
          <a:sy n="47" d="100"/>
        </p:scale>
        <p:origin x="-2934" y="-108"/>
      </p:cViewPr>
      <p:guideLst>
        <p:guide orient="horz" pos="3223"/>
        <p:guide pos="2236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4021138" y="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3DD75BE-A253-4075-9244-AB0F539C32DC}" type="datetimeFigureOut">
              <a:rPr lang="fr-FR" smtClean="0"/>
              <a:t>12/09/2017</a:t>
            </a:fld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972185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4021138" y="972185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3A9904D-C2F3-42BC-8C5E-D7064A081D63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83055102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4021138" y="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97FCC72-1B1D-41CC-9624-805D9245AC99}" type="datetimeFigureOut">
              <a:rPr lang="fr-FR" smtClean="0"/>
              <a:t>12/09/2017</a:t>
            </a:fld>
            <a:endParaRPr lang="fr-FR" dirty="0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246188" y="1279525"/>
            <a:ext cx="4606925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 dirty="0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709613" y="4926013"/>
            <a:ext cx="5680075" cy="40290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72185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4021138" y="972185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4350E03-ECC6-40C0-B54E-8EAEE584575B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7268589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350E03-ECC6-40C0-B54E-8EAEE584575B}" type="slidenum">
              <a:rPr lang="fr-FR" smtClean="0"/>
              <a:t>14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3036124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6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553220" y="333415"/>
            <a:ext cx="1979613" cy="5661025"/>
          </a:xfrm>
          <a:prstGeom prst="rect">
            <a:avLst/>
          </a:prstGeo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611188" y="333415"/>
            <a:ext cx="5789612" cy="56610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611188" y="1484315"/>
            <a:ext cx="3884612" cy="45100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20" y="1484315"/>
            <a:ext cx="3884613" cy="45100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9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9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11969" y="1416053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605139" y="11967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fr-FR" noProof="0" dirty="0" smtClean="0"/>
              <a:t>Cliquez sur l'icône pour ajouter une image</a:t>
            </a:r>
            <a:endParaRPr lang="fr-FR" noProof="0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866" name="Rectangle 2"/>
          <p:cNvSpPr>
            <a:spLocks noChangeArrowheads="1"/>
          </p:cNvSpPr>
          <p:nvPr/>
        </p:nvSpPr>
        <p:spPr bwMode="auto">
          <a:xfrm>
            <a:off x="0" y="0"/>
            <a:ext cx="611066" cy="6858000"/>
          </a:xfrm>
          <a:prstGeom prst="rect">
            <a:avLst/>
          </a:prstGeom>
          <a:solidFill>
            <a:srgbClr val="3366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>
              <a:defRPr/>
            </a:pPr>
            <a:endParaRPr lang="fr-FR" b="1" dirty="0">
              <a:latin typeface="Century Gothic" pitchFamily="34" charset="0"/>
              <a:cs typeface="Arial" charset="0"/>
            </a:endParaRPr>
          </a:p>
        </p:txBody>
      </p:sp>
      <p:sp>
        <p:nvSpPr>
          <p:cNvPr id="292867" name="Rectangle 3"/>
          <p:cNvSpPr>
            <a:spLocks noChangeArrowheads="1"/>
          </p:cNvSpPr>
          <p:nvPr/>
        </p:nvSpPr>
        <p:spPr bwMode="auto">
          <a:xfrm>
            <a:off x="323850" y="1077913"/>
            <a:ext cx="8820150" cy="215900"/>
          </a:xfrm>
          <a:prstGeom prst="rect">
            <a:avLst/>
          </a:prstGeom>
          <a:solidFill>
            <a:srgbClr val="C0C0C0">
              <a:alpha val="57001"/>
            </a:srgbClr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>
              <a:defRPr/>
            </a:pPr>
            <a:endParaRPr lang="fr-FR" b="1" dirty="0">
              <a:latin typeface="Century Gothic" pitchFamily="34" charset="0"/>
              <a:cs typeface="Arial" charset="0"/>
            </a:endParaRPr>
          </a:p>
        </p:txBody>
      </p:sp>
      <p:sp>
        <p:nvSpPr>
          <p:cNvPr id="292872" name="Rectangle 8"/>
          <p:cNvSpPr>
            <a:spLocks noChangeArrowheads="1"/>
          </p:cNvSpPr>
          <p:nvPr/>
        </p:nvSpPr>
        <p:spPr bwMode="auto">
          <a:xfrm>
            <a:off x="8532936" y="188914"/>
            <a:ext cx="312126" cy="6480175"/>
          </a:xfrm>
          <a:prstGeom prst="rect">
            <a:avLst/>
          </a:prstGeom>
          <a:solidFill>
            <a:srgbClr val="FFCC00">
              <a:alpha val="69000"/>
            </a:srgbClr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>
              <a:defRPr/>
            </a:pPr>
            <a:endParaRPr lang="fr-FR" b="1" dirty="0">
              <a:latin typeface="Century Gothic" pitchFamily="34" charset="0"/>
              <a:cs typeface="Arial" charset="0"/>
            </a:endParaRPr>
          </a:p>
        </p:txBody>
      </p:sp>
      <p:sp>
        <p:nvSpPr>
          <p:cNvPr id="2053" name="Rectangle 10"/>
          <p:cNvSpPr>
            <a:spLocks noGrp="1" noChangeArrowheads="1"/>
          </p:cNvSpPr>
          <p:nvPr>
            <p:ph type="body" idx="1"/>
          </p:nvPr>
        </p:nvSpPr>
        <p:spPr bwMode="auto">
          <a:xfrm>
            <a:off x="611066" y="1484314"/>
            <a:ext cx="7921869" cy="451008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84774" tIns="42387" rIns="84774" bIns="4238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</a:p>
        </p:txBody>
      </p:sp>
      <p:pic>
        <p:nvPicPr>
          <p:cNvPr id="2055" name="Picture 23" descr="LOGO_QLC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0" y="0"/>
            <a:ext cx="1619250" cy="52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20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0" y="0"/>
            <a:ext cx="2133600" cy="690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Image 10" descr="http://www.servi.com.tn/static/upload/748daf0152b74bf124be98188d120343.png"/>
          <p:cNvPicPr>
            <a:picLocks noChangeAspect="1" noChangeArrowheads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106" y="-27384"/>
            <a:ext cx="1691894" cy="10798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ctangle 11"/>
          <p:cNvSpPr txBox="1">
            <a:spLocks noChangeArrowheads="1"/>
          </p:cNvSpPr>
          <p:nvPr userDrawn="1"/>
        </p:nvSpPr>
        <p:spPr bwMode="auto">
          <a:xfrm>
            <a:off x="1691680" y="241101"/>
            <a:ext cx="5760426" cy="54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4764" tIns="42382" rIns="84764" bIns="42382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2600" b="1" baseline="0">
                <a:solidFill>
                  <a:srgbClr val="3333FF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3333FF"/>
                </a:solidFill>
                <a:latin typeface="Tempus Sans ITC" pitchFamily="82" charset="0"/>
                <a:cs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3333FF"/>
                </a:solidFill>
                <a:latin typeface="Tempus Sans ITC" pitchFamily="82" charset="0"/>
                <a:cs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3333FF"/>
                </a:solidFill>
                <a:latin typeface="Tempus Sans ITC" pitchFamily="82" charset="0"/>
                <a:cs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3333FF"/>
                </a:solidFill>
                <a:latin typeface="Tempus Sans ITC" pitchFamily="82" charset="0"/>
                <a:cs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3333FF"/>
                </a:solidFill>
                <a:latin typeface="Tempus Sans ITC" pitchFamily="82" charset="0"/>
                <a:cs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3333FF"/>
                </a:solidFill>
                <a:latin typeface="Tempus Sans ITC" pitchFamily="82" charset="0"/>
                <a:cs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3333FF"/>
                </a:solidFill>
                <a:latin typeface="Tempus Sans ITC" pitchFamily="82" charset="0"/>
                <a:cs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3333FF"/>
                </a:solidFill>
                <a:latin typeface="Tempus Sans ITC" pitchFamily="82" charset="0"/>
                <a:cs typeface="Arial" charset="0"/>
              </a:defRPr>
            </a:lvl9pPr>
          </a:lstStyle>
          <a:p>
            <a:r>
              <a:rPr lang="fr-FR" altLang="fr-FR" kern="0" dirty="0" smtClean="0"/>
              <a:t>Audit Magasin: Ras El Jbal</a:t>
            </a:r>
            <a:endParaRPr lang="fr-FR" altLang="fr-FR" kern="0" baseline="0" dirty="0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sz="2600" b="1" baseline="0">
          <a:solidFill>
            <a:srgbClr val="3333FF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3333FF"/>
          </a:solidFill>
          <a:latin typeface="Tempus Sans ITC" pitchFamily="82" charset="0"/>
          <a:cs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3333FF"/>
          </a:solidFill>
          <a:latin typeface="Tempus Sans ITC" pitchFamily="82" charset="0"/>
          <a:cs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3333FF"/>
          </a:solidFill>
          <a:latin typeface="Tempus Sans ITC" pitchFamily="82" charset="0"/>
          <a:cs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3333FF"/>
          </a:solidFill>
          <a:latin typeface="Tempus Sans ITC" pitchFamily="82" charset="0"/>
          <a:cs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3333FF"/>
          </a:solidFill>
          <a:latin typeface="Tempus Sans ITC" pitchFamily="82" charset="0"/>
          <a:cs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3333FF"/>
          </a:solidFill>
          <a:latin typeface="Tempus Sans ITC" pitchFamily="82" charset="0"/>
          <a:cs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3333FF"/>
          </a:solidFill>
          <a:latin typeface="Tempus Sans ITC" pitchFamily="82" charset="0"/>
          <a:cs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3333FF"/>
          </a:solidFill>
          <a:latin typeface="Tempus Sans ITC" pitchFamily="82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003399"/>
        </a:buClr>
        <a:buSzPct val="90000"/>
        <a:buFont typeface="Wingdings" pitchFamily="2" charset="2"/>
        <a:buChar char="n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Wingdings" pitchFamily="2" charset="2"/>
        <a:buChar char="n"/>
        <a:defRPr sz="22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55000"/>
        <a:buFont typeface="Wingdings" pitchFamily="2" charset="2"/>
        <a:buChar char="n"/>
        <a:defRPr sz="21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 ?><Relationships xmlns="http://schemas.openxmlformats.org/package/2006/relationships"><Relationship Id="rId3" Target="../media/image21.jpeg" Type="http://schemas.openxmlformats.org/officeDocument/2006/relationships/image"/><Relationship Id="rId2" Target="../media/image20.jpeg" Type="http://schemas.openxmlformats.org/officeDocument/2006/relationships/image"/><Relationship Id="rId1" Target="../slideLayouts/slideLayout2.xml" Type="http://schemas.openxmlformats.org/officeDocument/2006/relationships/slideLayout"/><Relationship Id="rId4" Target="../media/hdphoto3.wdp" Type="http://schemas.microsoft.com/office/2007/relationships/hdphoto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 ?><Relationships xmlns="http://schemas.openxmlformats.org/package/2006/relationships"><Relationship Id="rId3" Target="../media/hdphoto1.wdp" Type="http://schemas.microsoft.com/office/2007/relationships/hdphoto"/><Relationship Id="rId2" Target="../media/image4.jpeg" Type="http://schemas.openxmlformats.org/officeDocument/2006/relationships/image"/><Relationship Id="rId1" Target="../slideLayouts/slideLayout2.xml" Type="http://schemas.openxmlformats.org/officeDocument/2006/relationships/slideLayout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 ?><Relationships xmlns="http://schemas.openxmlformats.org/package/2006/relationships"><Relationship Id="rId3" Target="../media/hdphoto2.wdp" Type="http://schemas.microsoft.com/office/2007/relationships/hdphoto"/><Relationship Id="rId2" Target="../media/image11.jpeg" Type="http://schemas.openxmlformats.org/officeDocument/2006/relationships/image"/><Relationship Id="rId1" Target="../slideLayouts/slideLayout2.xml" Type="http://schemas.openxmlformats.org/officeDocument/2006/relationships/slideLayout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à coins arrondis 3"/>
          <p:cNvSpPr/>
          <p:nvPr>
            <p:custDataLst>
              <p:tags r:id="rId1"/>
            </p:custDataLst>
          </p:nvPr>
        </p:nvSpPr>
        <p:spPr>
          <a:xfrm>
            <a:off x="827584" y="2420888"/>
            <a:ext cx="7488832" cy="1944216"/>
          </a:xfrm>
          <a:prstGeom prst="round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fr-FR" sz="3600" b="1" dirty="0" smtClean="0">
                <a:solidFill>
                  <a:srgbClr val="FFC000"/>
                </a:solidFill>
              </a:rPr>
              <a:t>Audit Carrefour</a:t>
            </a:r>
          </a:p>
          <a:p>
            <a:pPr algn="ctr">
              <a:lnSpc>
                <a:spcPct val="150000"/>
              </a:lnSpc>
            </a:pPr>
            <a:r>
              <a:rPr lang="fr-FR" sz="3600" b="1" dirty="0" smtClean="0">
                <a:solidFill>
                  <a:srgbClr val="FFC000"/>
                </a:solidFill>
              </a:rPr>
              <a:t>Magasin : Ras </a:t>
            </a:r>
            <a:r>
              <a:rPr lang="fr-FR" sz="3600" b="1" dirty="0" err="1" smtClean="0">
                <a:solidFill>
                  <a:srgbClr val="FFC000"/>
                </a:solidFill>
              </a:rPr>
              <a:t>Jebal</a:t>
            </a:r>
            <a:endParaRPr lang="fr-FR" sz="3600" b="1" dirty="0" smtClean="0">
              <a:solidFill>
                <a:srgbClr val="FFC00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971601" y="5733256"/>
            <a:ext cx="2664296" cy="494494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rgbClr val="00B0F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fr-FR" sz="2000" b="1" dirty="0" smtClean="0">
                <a:solidFill>
                  <a:srgbClr val="000000"/>
                </a:solidFill>
              </a:rPr>
              <a:t>04/09/</a:t>
            </a:r>
            <a:r>
              <a:rPr lang="fr-FR" sz="2000" b="1" dirty="0" smtClean="0">
                <a:solidFill>
                  <a:srgbClr val="000000"/>
                </a:solidFill>
              </a:rPr>
              <a:t>2017</a:t>
            </a:r>
            <a:endParaRPr lang="fr-FR" sz="2000" b="1" dirty="0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580112" y="5719376"/>
            <a:ext cx="2736304" cy="494494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rgbClr val="00B0F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fr-FR" sz="2000" b="1" dirty="0" smtClean="0">
                <a:solidFill>
                  <a:srgbClr val="000000"/>
                </a:solidFill>
              </a:rPr>
              <a:t>Dr </a:t>
            </a:r>
            <a:r>
              <a:rPr lang="fr-FR" sz="2000" b="1" dirty="0" err="1" smtClean="0">
                <a:solidFill>
                  <a:srgbClr val="000000"/>
                </a:solidFill>
              </a:rPr>
              <a:t>Mejed</a:t>
            </a:r>
            <a:r>
              <a:rPr lang="fr-FR" sz="2000" b="1" dirty="0" smtClean="0">
                <a:solidFill>
                  <a:srgbClr val="000000"/>
                </a:solidFill>
              </a:rPr>
              <a:t> </a:t>
            </a:r>
            <a:r>
              <a:rPr lang="fr-FR" sz="2000" b="1" dirty="0" err="1" smtClean="0">
                <a:solidFill>
                  <a:srgbClr val="000000"/>
                </a:solidFill>
              </a:rPr>
              <a:t>Heni</a:t>
            </a:r>
            <a:endParaRPr lang="fr-FR" sz="2000" b="1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61401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827584" y="6021288"/>
            <a:ext cx="7344816" cy="646331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>
            <a:defPPr>
              <a:defRPr lang="fr-FR"/>
            </a:defPPr>
            <a:lvl1pPr>
              <a:defRPr b="1">
                <a:solidFill>
                  <a:srgbClr val="0070C0"/>
                </a:solidFill>
              </a:defRPr>
            </a:lvl1pPr>
          </a:lstStyle>
          <a:p>
            <a:r>
              <a:rPr lang="fr-FR" dirty="0" smtClean="0"/>
              <a:t>Réserve PGC: présence de deux produits de nettoyage destinés à la casse dans la réserve.</a:t>
            </a:r>
            <a:endParaRPr lang="fr-FR" dirty="0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7948" y="1340768"/>
            <a:ext cx="5652120" cy="42390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7045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/>
          <p:cNvSpPr txBox="1"/>
          <p:nvPr/>
        </p:nvSpPr>
        <p:spPr>
          <a:xfrm>
            <a:off x="896526" y="5949280"/>
            <a:ext cx="7516327" cy="646331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>
            <a:defPPr>
              <a:defRPr lang="fr-FR"/>
            </a:defPPr>
            <a:lvl1pPr>
              <a:defRPr b="1">
                <a:solidFill>
                  <a:srgbClr val="0070C0"/>
                </a:solidFill>
              </a:defRPr>
            </a:lvl1pPr>
          </a:lstStyle>
          <a:p>
            <a:r>
              <a:rPr lang="fr-FR" dirty="0" smtClean="0"/>
              <a:t>Aire</a:t>
            </a:r>
            <a:r>
              <a:rPr lang="fr-FR" dirty="0" smtClean="0"/>
              <a:t> </a:t>
            </a:r>
            <a:r>
              <a:rPr lang="fr-FR" dirty="0" smtClean="0"/>
              <a:t>de réception: les bennes à ordures et la zone des produits casse </a:t>
            </a:r>
            <a:r>
              <a:rPr lang="fr-FR" dirty="0" smtClean="0"/>
              <a:t>ne sont pas rangés. Absence de local pour les poubelles</a:t>
            </a:r>
            <a:endParaRPr lang="fr-FR" dirty="0"/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8654" y="1484784"/>
            <a:ext cx="5452070" cy="4320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1013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/>
          <p:cNvSpPr txBox="1"/>
          <p:nvPr/>
        </p:nvSpPr>
        <p:spPr>
          <a:xfrm>
            <a:off x="896526" y="5949280"/>
            <a:ext cx="7516327" cy="369332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>
            <a:defPPr>
              <a:defRPr lang="fr-FR"/>
            </a:defPPr>
            <a:lvl1pPr>
              <a:defRPr b="1">
                <a:solidFill>
                  <a:srgbClr val="0070C0"/>
                </a:solidFill>
              </a:defRPr>
            </a:lvl1pPr>
          </a:lstStyle>
          <a:p>
            <a:r>
              <a:rPr lang="fr-FR" dirty="0" smtClean="0"/>
              <a:t>Présence d’un </a:t>
            </a:r>
            <a:r>
              <a:rPr lang="fr-FR" dirty="0" smtClean="0"/>
              <a:t>appât </a:t>
            </a:r>
            <a:r>
              <a:rPr lang="fr-FR" dirty="0" smtClean="0"/>
              <a:t>non protégé, le porte appât était non fixé.</a:t>
            </a:r>
            <a:endParaRPr lang="fr-FR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8358" y="1268760"/>
            <a:ext cx="5952661" cy="4464496"/>
          </a:xfrm>
          <a:prstGeom prst="rect">
            <a:avLst/>
          </a:prstGeom>
        </p:spPr>
      </p:pic>
      <p:sp>
        <p:nvSpPr>
          <p:cNvPr id="2" name="Ellipse 1"/>
          <p:cNvSpPr/>
          <p:nvPr/>
        </p:nvSpPr>
        <p:spPr>
          <a:xfrm>
            <a:off x="3275856" y="2564904"/>
            <a:ext cx="1512168" cy="1224136"/>
          </a:xfrm>
          <a:prstGeom prst="ellipse">
            <a:avLst/>
          </a:prstGeom>
          <a:noFill/>
          <a:ln w="5715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52991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/>
          <p:cNvSpPr txBox="1"/>
          <p:nvPr/>
        </p:nvSpPr>
        <p:spPr>
          <a:xfrm>
            <a:off x="899592" y="6381328"/>
            <a:ext cx="7516327" cy="369332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>
            <a:defPPr>
              <a:defRPr lang="fr-FR"/>
            </a:defPPr>
            <a:lvl1pPr>
              <a:defRPr b="1">
                <a:solidFill>
                  <a:srgbClr val="0070C0"/>
                </a:solidFill>
              </a:defRPr>
            </a:lvl1pPr>
          </a:lstStyle>
          <a:p>
            <a:r>
              <a:rPr lang="fr-FR" dirty="0" smtClean="0"/>
              <a:t>Vestiaire: </a:t>
            </a:r>
            <a:r>
              <a:rPr lang="fr-FR" dirty="0" smtClean="0"/>
              <a:t>absence de porte pour la douche.</a:t>
            </a:r>
            <a:endParaRPr lang="fr-FR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3768" y="1340767"/>
            <a:ext cx="3744416" cy="49925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013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/>
          <p:cNvSpPr txBox="1"/>
          <p:nvPr/>
        </p:nvSpPr>
        <p:spPr>
          <a:xfrm>
            <a:off x="755576" y="6093296"/>
            <a:ext cx="7692869" cy="646331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>
            <a:defPPr>
              <a:defRPr lang="fr-FR"/>
            </a:defPPr>
            <a:lvl1pPr>
              <a:defRPr b="1">
                <a:solidFill>
                  <a:srgbClr val="0070C0"/>
                </a:solidFill>
              </a:defRPr>
            </a:lvl1pPr>
          </a:lstStyle>
          <a:p>
            <a:r>
              <a:rPr lang="fr-FR" dirty="0" smtClean="0"/>
              <a:t>La résine du sol était décollée.</a:t>
            </a:r>
          </a:p>
          <a:p>
            <a:r>
              <a:rPr lang="fr-FR" dirty="0" smtClean="0"/>
              <a:t>Présence d’un mégot de cigarette a même le sol.  </a:t>
            </a:r>
            <a:endParaRPr lang="fr-FR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7785" y="1292765"/>
            <a:ext cx="3456384" cy="4608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3902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/>
          <p:cNvSpPr txBox="1"/>
          <p:nvPr/>
        </p:nvSpPr>
        <p:spPr>
          <a:xfrm>
            <a:off x="755576" y="6165304"/>
            <a:ext cx="7704856" cy="646331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>
            <a:defPPr>
              <a:defRPr lang="fr-FR"/>
            </a:defPPr>
            <a:lvl1pPr>
              <a:defRPr b="1">
                <a:solidFill>
                  <a:srgbClr val="0070C0"/>
                </a:solidFill>
              </a:defRPr>
            </a:lvl1pPr>
          </a:lstStyle>
          <a:p>
            <a:r>
              <a:rPr lang="fr-FR" dirty="0"/>
              <a:t>Égouttage </a:t>
            </a:r>
            <a:r>
              <a:rPr lang="fr-FR" dirty="0" smtClean="0"/>
              <a:t>d’eau sur les cartons au niveau de la chambre froide négative de la pâtisserie.</a:t>
            </a:r>
            <a:endParaRPr lang="fr-FR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7784" y="1412776"/>
            <a:ext cx="3489852" cy="4653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5846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/>
          <p:cNvSpPr txBox="1"/>
          <p:nvPr/>
        </p:nvSpPr>
        <p:spPr>
          <a:xfrm>
            <a:off x="896526" y="5949280"/>
            <a:ext cx="7516327" cy="646331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>
            <a:defPPr>
              <a:defRPr lang="fr-FR"/>
            </a:defPPr>
            <a:lvl1pPr>
              <a:defRPr b="1">
                <a:solidFill>
                  <a:srgbClr val="0070C0"/>
                </a:solidFill>
              </a:defRPr>
            </a:lvl1pPr>
          </a:lstStyle>
          <a:p>
            <a:r>
              <a:rPr lang="fr-FR" dirty="0" smtClean="0"/>
              <a:t>Rayon PLS: présence </a:t>
            </a:r>
            <a:r>
              <a:rPr lang="fr-FR" dirty="0" smtClean="0"/>
              <a:t>de </a:t>
            </a:r>
            <a:r>
              <a:rPr lang="fr-FR" dirty="0" smtClean="0"/>
              <a:t>moisissures au niveau du linéaire.</a:t>
            </a:r>
          </a:p>
          <a:p>
            <a:r>
              <a:rPr lang="fr-FR" dirty="0" smtClean="0"/>
              <a:t>Présence </a:t>
            </a:r>
            <a:r>
              <a:rPr lang="fr-FR" dirty="0" smtClean="0"/>
              <a:t>de </a:t>
            </a:r>
            <a:r>
              <a:rPr lang="fr-FR" dirty="0" smtClean="0"/>
              <a:t>condensats au fond du rayon.</a:t>
            </a:r>
            <a:endParaRPr lang="fr-FR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064" y="1772816"/>
            <a:ext cx="3624829" cy="3168352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564" y="1484784"/>
            <a:ext cx="4416492" cy="33123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0051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/>
          <p:cNvSpPr txBox="1"/>
          <p:nvPr/>
        </p:nvSpPr>
        <p:spPr>
          <a:xfrm>
            <a:off x="896526" y="5949280"/>
            <a:ext cx="7516327" cy="369332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>
            <a:defPPr>
              <a:defRPr lang="fr-FR"/>
            </a:defPPr>
            <a:lvl1pPr>
              <a:defRPr b="1">
                <a:solidFill>
                  <a:srgbClr val="0070C0"/>
                </a:solidFill>
              </a:defRPr>
            </a:lvl1pPr>
          </a:lstStyle>
          <a:p>
            <a:r>
              <a:rPr lang="fr-FR" dirty="0" smtClean="0"/>
              <a:t>Rayon surgelés: le meuble n’était pas propre.</a:t>
            </a:r>
            <a:endParaRPr lang="fr-FR" dirty="0"/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9" y="1676466"/>
            <a:ext cx="3888432" cy="3624742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1676465"/>
            <a:ext cx="3552821" cy="36247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2582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/>
          <p:cNvSpPr txBox="1"/>
          <p:nvPr/>
        </p:nvSpPr>
        <p:spPr>
          <a:xfrm>
            <a:off x="896526" y="5877272"/>
            <a:ext cx="7516327" cy="92333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>
            <a:defPPr>
              <a:defRPr lang="fr-FR"/>
            </a:defPPr>
            <a:lvl1pPr>
              <a:defRPr b="1">
                <a:solidFill>
                  <a:srgbClr val="0070C0"/>
                </a:solidFill>
              </a:defRPr>
            </a:lvl1pPr>
          </a:lstStyle>
          <a:p>
            <a:r>
              <a:rPr lang="fr-FR" dirty="0" smtClean="0"/>
              <a:t>Rayon FLEG: la date de fabrication et la date limite de consommation étaient manquantes sur un </a:t>
            </a:r>
            <a:r>
              <a:rPr lang="fr-FR" dirty="0" smtClean="0"/>
              <a:t>paquet de </a:t>
            </a:r>
            <a:r>
              <a:rPr lang="fr-FR" dirty="0" smtClean="0"/>
              <a:t>dattes.</a:t>
            </a:r>
          </a:p>
          <a:p>
            <a:r>
              <a:rPr lang="fr-FR" dirty="0" smtClean="0"/>
              <a:t>L’afficheur au niveau du meuble FLEG </a:t>
            </a:r>
            <a:r>
              <a:rPr lang="fr-FR" dirty="0" smtClean="0"/>
              <a:t>n’était pas </a:t>
            </a:r>
            <a:r>
              <a:rPr lang="fr-FR" dirty="0" smtClean="0"/>
              <a:t>fonctionnel</a:t>
            </a:r>
            <a:r>
              <a:rPr lang="fr-FR" dirty="0" smtClean="0"/>
              <a:t>.</a:t>
            </a:r>
            <a:endParaRPr lang="fr-FR" dirty="0"/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344184" y="1992010"/>
            <a:ext cx="4418740" cy="3314055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3968" y="2069552"/>
            <a:ext cx="4211960" cy="31589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4385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/>
          <p:cNvSpPr txBox="1"/>
          <p:nvPr/>
        </p:nvSpPr>
        <p:spPr>
          <a:xfrm>
            <a:off x="896526" y="5949280"/>
            <a:ext cx="7516327" cy="369332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>
            <a:defPPr>
              <a:defRPr lang="fr-FR"/>
            </a:defPPr>
            <a:lvl1pPr>
              <a:defRPr b="1">
                <a:solidFill>
                  <a:srgbClr val="0070C0"/>
                </a:solidFill>
              </a:defRPr>
            </a:lvl1pPr>
          </a:lstStyle>
          <a:p>
            <a:r>
              <a:rPr lang="fr-FR" dirty="0" smtClean="0"/>
              <a:t>Rayon PGC: les meubles n’étaient pas </a:t>
            </a:r>
            <a:r>
              <a:rPr lang="fr-FR" dirty="0" smtClean="0"/>
              <a:t>propres.</a:t>
            </a:r>
            <a:endParaRPr lang="fr-FR" dirty="0"/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9" y="1628800"/>
            <a:ext cx="3744416" cy="3600400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1628800"/>
            <a:ext cx="3446047" cy="360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2633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983435" y="6021288"/>
            <a:ext cx="7056784" cy="646331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rgbClr val="0070C0"/>
                </a:solidFill>
              </a:rPr>
              <a:t>Traiteur: </a:t>
            </a:r>
            <a:r>
              <a:rPr lang="fr-FR" b="1" dirty="0" smtClean="0">
                <a:solidFill>
                  <a:srgbClr val="0070C0"/>
                </a:solidFill>
              </a:rPr>
              <a:t>Egouttoir de la friteuse</a:t>
            </a:r>
            <a:r>
              <a:rPr lang="fr-FR" b="1" dirty="0" smtClean="0">
                <a:solidFill>
                  <a:srgbClr val="0070C0"/>
                </a:solidFill>
              </a:rPr>
              <a:t> usé, </a:t>
            </a:r>
            <a:r>
              <a:rPr lang="fr-FR" b="1" dirty="0" smtClean="0">
                <a:solidFill>
                  <a:srgbClr val="0070C0"/>
                </a:solidFill>
              </a:rPr>
              <a:t>un nettoyage approfondi est nécessaire. </a:t>
            </a:r>
            <a:endParaRPr lang="fr-FR" b="1" dirty="0">
              <a:solidFill>
                <a:srgbClr val="0070C0"/>
              </a:solidFill>
            </a:endParaRP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1412776"/>
            <a:ext cx="5904656" cy="44284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4833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/>
          <p:cNvSpPr txBox="1"/>
          <p:nvPr/>
        </p:nvSpPr>
        <p:spPr>
          <a:xfrm>
            <a:off x="896526" y="5589240"/>
            <a:ext cx="7516327" cy="1200329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>
            <a:defPPr>
              <a:defRPr lang="fr-FR"/>
            </a:defPPr>
            <a:lvl1pPr>
              <a:defRPr b="1">
                <a:solidFill>
                  <a:srgbClr val="0070C0"/>
                </a:solidFill>
              </a:defRPr>
            </a:lvl1pPr>
          </a:lstStyle>
          <a:p>
            <a:r>
              <a:rPr lang="fr-FR" dirty="0" smtClean="0"/>
              <a:t>Rayon </a:t>
            </a:r>
            <a:r>
              <a:rPr lang="fr-FR" dirty="0" smtClean="0"/>
              <a:t>PGC et FLEG: </a:t>
            </a:r>
            <a:endParaRPr lang="fr-FR" dirty="0" smtClean="0"/>
          </a:p>
          <a:p>
            <a:r>
              <a:rPr lang="fr-FR" dirty="0" smtClean="0"/>
              <a:t>Présence de deux paquets de son d’avoine ouverts.</a:t>
            </a:r>
          </a:p>
          <a:p>
            <a:r>
              <a:rPr lang="fr-FR" dirty="0" smtClean="0"/>
              <a:t>Présence de certaines bouteilles d’huile dont le bouchon n’était pas </a:t>
            </a:r>
            <a:r>
              <a:rPr lang="fr-FR" dirty="0" smtClean="0"/>
              <a:t>scellé.</a:t>
            </a:r>
            <a:endParaRPr lang="fr-FR" dirty="0"/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1556792"/>
            <a:ext cx="3003798" cy="4005064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4896" y="1988840"/>
            <a:ext cx="4187957" cy="3140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6564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/>
          <p:cNvSpPr txBox="1"/>
          <p:nvPr/>
        </p:nvSpPr>
        <p:spPr>
          <a:xfrm>
            <a:off x="683568" y="6165304"/>
            <a:ext cx="7632848" cy="646331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>
            <a:defPPr>
              <a:defRPr lang="fr-FR"/>
            </a:defPPr>
            <a:lvl1pPr>
              <a:defRPr b="1">
                <a:solidFill>
                  <a:srgbClr val="0070C0"/>
                </a:solidFill>
              </a:defRPr>
            </a:lvl1pPr>
          </a:lstStyle>
          <a:p>
            <a:r>
              <a:rPr lang="fr-FR" dirty="0" smtClean="0"/>
              <a:t>Fromagerie: les piques prix sont placés au niveau de la grille d’aération</a:t>
            </a:r>
            <a:endParaRPr lang="fr-FR" dirty="0"/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1268760"/>
            <a:ext cx="6336704" cy="4752528"/>
          </a:xfrm>
          <a:prstGeom prst="rect">
            <a:avLst/>
          </a:prstGeom>
        </p:spPr>
      </p:pic>
      <p:cxnSp>
        <p:nvCxnSpPr>
          <p:cNvPr id="7" name="Connecteur droit avec flèche 6"/>
          <p:cNvCxnSpPr/>
          <p:nvPr/>
        </p:nvCxnSpPr>
        <p:spPr>
          <a:xfrm>
            <a:off x="2555776" y="2708920"/>
            <a:ext cx="720080" cy="576064"/>
          </a:xfrm>
          <a:prstGeom prst="straightConnector1">
            <a:avLst/>
          </a:prstGeom>
          <a:ln>
            <a:solidFill>
              <a:srgbClr val="FFFF00"/>
            </a:solidFill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18503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/>
          <p:cNvSpPr txBox="1"/>
          <p:nvPr/>
        </p:nvSpPr>
        <p:spPr>
          <a:xfrm>
            <a:off x="827584" y="6211669"/>
            <a:ext cx="7560840" cy="369332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>
            <a:defPPr>
              <a:defRPr lang="fr-FR"/>
            </a:defPPr>
            <a:lvl1pPr>
              <a:defRPr b="1">
                <a:solidFill>
                  <a:srgbClr val="0070C0"/>
                </a:solidFill>
              </a:defRPr>
            </a:lvl1pPr>
          </a:lstStyle>
          <a:p>
            <a:r>
              <a:rPr lang="fr-FR" dirty="0"/>
              <a:t>Traiteur </a:t>
            </a:r>
            <a:r>
              <a:rPr lang="fr-FR" dirty="0" smtClean="0"/>
              <a:t>:Développement de </a:t>
            </a:r>
            <a:r>
              <a:rPr lang="fr-FR" dirty="0" smtClean="0"/>
              <a:t>rouille au niveau du laboratoire </a:t>
            </a:r>
            <a:endParaRPr lang="fr-FR" dirty="0"/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5900" y="1340768"/>
            <a:ext cx="6300192" cy="4725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8503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oneTexte 5"/>
          <p:cNvSpPr txBox="1"/>
          <p:nvPr/>
        </p:nvSpPr>
        <p:spPr>
          <a:xfrm>
            <a:off x="686494" y="5805264"/>
            <a:ext cx="7771012" cy="646331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>
            <a:defPPr>
              <a:defRPr lang="fr-FR"/>
            </a:defPPr>
            <a:lvl1pPr>
              <a:defRPr b="1">
                <a:solidFill>
                  <a:srgbClr val="0070C0"/>
                </a:solidFill>
              </a:defRPr>
            </a:lvl1pPr>
          </a:lstStyle>
          <a:p>
            <a:r>
              <a:rPr lang="fr-FR" dirty="0" smtClean="0"/>
              <a:t>Présence </a:t>
            </a:r>
            <a:r>
              <a:rPr lang="fr-FR" dirty="0" smtClean="0"/>
              <a:t>de </a:t>
            </a:r>
            <a:r>
              <a:rPr lang="fr-FR" dirty="0" smtClean="0"/>
              <a:t>produits stockés dans leurs cartons au niveau de la chambre froide positive.</a:t>
            </a:r>
            <a:endParaRPr lang="fr-FR" dirty="0"/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696" y="1484784"/>
            <a:ext cx="5472608" cy="4104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8503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719572" y="5949280"/>
            <a:ext cx="7272808" cy="646331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rgbClr val="0070C0"/>
                </a:solidFill>
              </a:rPr>
              <a:t>Le plafond était écaillé et rouillé au niveau de la chambre froide </a:t>
            </a:r>
            <a:r>
              <a:rPr lang="fr-FR" b="1" dirty="0" smtClean="0">
                <a:solidFill>
                  <a:srgbClr val="0070C0"/>
                </a:solidFill>
              </a:rPr>
              <a:t>positive</a:t>
            </a:r>
            <a:r>
              <a:rPr lang="fr-FR" b="1" dirty="0">
                <a:solidFill>
                  <a:srgbClr val="0070C0"/>
                </a:solidFill>
              </a:rPr>
              <a:t> </a:t>
            </a:r>
            <a:r>
              <a:rPr lang="fr-FR" b="1" dirty="0" smtClean="0">
                <a:solidFill>
                  <a:srgbClr val="0070C0"/>
                </a:solidFill>
              </a:rPr>
              <a:t>(ancien emplacement de la fabrique de glace)</a:t>
            </a:r>
            <a:endParaRPr lang="fr-FR" b="1" dirty="0" smtClean="0">
              <a:solidFill>
                <a:srgbClr val="0070C0"/>
              </a:solidFill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64" y="1340768"/>
            <a:ext cx="5868144" cy="44011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6533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/>
          <p:cNvSpPr txBox="1"/>
          <p:nvPr/>
        </p:nvSpPr>
        <p:spPr>
          <a:xfrm>
            <a:off x="724126" y="6309320"/>
            <a:ext cx="7632848" cy="369332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>
            <a:defPPr>
              <a:defRPr lang="fr-FR"/>
            </a:defPPr>
            <a:lvl1pPr>
              <a:defRPr b="1">
                <a:solidFill>
                  <a:srgbClr val="0070C0"/>
                </a:solidFill>
              </a:defRPr>
            </a:lvl1pPr>
          </a:lstStyle>
          <a:p>
            <a:r>
              <a:rPr lang="fr-FR" dirty="0"/>
              <a:t>Le couloir menant à la réserve PGC est </a:t>
            </a:r>
            <a:r>
              <a:rPr lang="fr-FR" dirty="0" smtClean="0"/>
              <a:t>crevassé</a:t>
            </a:r>
            <a:r>
              <a:rPr lang="fr-FR" dirty="0"/>
              <a:t>.</a:t>
            </a: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668" y="1340768"/>
            <a:ext cx="3759882" cy="4896544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4004" y="1340768"/>
            <a:ext cx="3577326" cy="4896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8503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/>
          <p:cNvSpPr txBox="1"/>
          <p:nvPr/>
        </p:nvSpPr>
        <p:spPr>
          <a:xfrm>
            <a:off x="719572" y="6165304"/>
            <a:ext cx="7632848" cy="369332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>
            <a:defPPr>
              <a:defRPr lang="fr-FR"/>
            </a:defPPr>
            <a:lvl1pPr>
              <a:defRPr b="1">
                <a:solidFill>
                  <a:srgbClr val="0070C0"/>
                </a:solidFill>
              </a:defRPr>
            </a:lvl1pPr>
          </a:lstStyle>
          <a:p>
            <a:r>
              <a:rPr lang="fr-FR" dirty="0" smtClean="0"/>
              <a:t>Pâtisserie: les conduites de la hotte sont  trouées et rouillées </a:t>
            </a:r>
            <a:endParaRPr lang="fr-FR" dirty="0"/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64" y="1268760"/>
            <a:ext cx="6300192" cy="4725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8503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971600" y="5661248"/>
            <a:ext cx="7344816" cy="646331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>
            <a:defPPr>
              <a:defRPr lang="fr-FR"/>
            </a:defPPr>
            <a:lvl1pPr>
              <a:defRPr b="1">
                <a:solidFill>
                  <a:srgbClr val="0070C0"/>
                </a:solidFill>
              </a:defRPr>
            </a:lvl1pPr>
          </a:lstStyle>
          <a:p>
            <a:r>
              <a:rPr lang="fr-FR" dirty="0" smtClean="0"/>
              <a:t>Réserve PGC: la réserve est mal rangée.</a:t>
            </a:r>
          </a:p>
          <a:p>
            <a:r>
              <a:rPr lang="fr-FR" dirty="0" smtClean="0"/>
              <a:t>Présence </a:t>
            </a:r>
            <a:r>
              <a:rPr lang="fr-FR" dirty="0" smtClean="0"/>
              <a:t>de </a:t>
            </a:r>
            <a:r>
              <a:rPr lang="fr-FR" dirty="0" smtClean="0"/>
              <a:t>produits alimentaires à même le sol </a:t>
            </a:r>
            <a:endParaRPr lang="fr-FR" dirty="0"/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1455545"/>
            <a:ext cx="3312368" cy="3988474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1455545"/>
            <a:ext cx="3456384" cy="39884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8503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heme/theme1.xml><?xml version="1.0" encoding="utf-8"?>
<a:theme xmlns:a="http://schemas.openxmlformats.org/drawingml/2006/main" name="Thème1">
  <a:themeElements>
    <a:clrScheme name="Couches 6">
      <a:dk1>
        <a:srgbClr val="000000"/>
      </a:dk1>
      <a:lt1>
        <a:srgbClr val="FFFFE1"/>
      </a:lt1>
      <a:dk2>
        <a:srgbClr val="330033"/>
      </a:dk2>
      <a:lt2>
        <a:srgbClr val="330033"/>
      </a:lt2>
      <a:accent1>
        <a:srgbClr val="CCCC99"/>
      </a:accent1>
      <a:accent2>
        <a:srgbClr val="FF0000"/>
      </a:accent2>
      <a:accent3>
        <a:srgbClr val="FFFFEE"/>
      </a:accent3>
      <a:accent4>
        <a:srgbClr val="000000"/>
      </a:accent4>
      <a:accent5>
        <a:srgbClr val="E2E2CA"/>
      </a:accent5>
      <a:accent6>
        <a:srgbClr val="E70000"/>
      </a:accent6>
      <a:hlink>
        <a:srgbClr val="990033"/>
      </a:hlink>
      <a:folHlink>
        <a:srgbClr val="B2B2B2"/>
      </a:folHlink>
    </a:clrScheme>
    <a:fontScheme name="Couches">
      <a:majorFont>
        <a:latin typeface="Tempus Sans ITC"/>
        <a:ea typeface=""/>
        <a:cs typeface="Arial"/>
      </a:majorFont>
      <a:minorFont>
        <a:latin typeface="Century Gothic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ouches 1">
        <a:dk1>
          <a:srgbClr val="993300"/>
        </a:dk1>
        <a:lt1>
          <a:srgbClr val="CCCCCC"/>
        </a:lt1>
        <a:dk2>
          <a:srgbClr val="000000"/>
        </a:dk2>
        <a:lt2>
          <a:srgbClr val="FFFFFF"/>
        </a:lt2>
        <a:accent1>
          <a:srgbClr val="576F2B"/>
        </a:accent1>
        <a:accent2>
          <a:srgbClr val="666699"/>
        </a:accent2>
        <a:accent3>
          <a:srgbClr val="AAAAAA"/>
        </a:accent3>
        <a:accent4>
          <a:srgbClr val="AEAEAE"/>
        </a:accent4>
        <a:accent5>
          <a:srgbClr val="B4BBAC"/>
        </a:accent5>
        <a:accent6>
          <a:srgbClr val="5C5C8A"/>
        </a:accent6>
        <a:hlink>
          <a:srgbClr val="9933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uches 2">
        <a:dk1>
          <a:srgbClr val="993300"/>
        </a:dk1>
        <a:lt1>
          <a:srgbClr val="CCCCCC"/>
        </a:lt1>
        <a:dk2>
          <a:srgbClr val="330000"/>
        </a:dk2>
        <a:lt2>
          <a:srgbClr val="FFFFFF"/>
        </a:lt2>
        <a:accent1>
          <a:srgbClr val="996633"/>
        </a:accent1>
        <a:accent2>
          <a:srgbClr val="FF0000"/>
        </a:accent2>
        <a:accent3>
          <a:srgbClr val="ADAAAA"/>
        </a:accent3>
        <a:accent4>
          <a:srgbClr val="AEAEAE"/>
        </a:accent4>
        <a:accent5>
          <a:srgbClr val="CAB8AD"/>
        </a:accent5>
        <a:accent6>
          <a:srgbClr val="E70000"/>
        </a:accent6>
        <a:hlink>
          <a:srgbClr val="FF3300"/>
        </a:hlink>
        <a:folHlink>
          <a:srgbClr val="CC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uches 3">
        <a:dk1>
          <a:srgbClr val="79788A"/>
        </a:dk1>
        <a:lt1>
          <a:srgbClr val="FFFFFF"/>
        </a:lt1>
        <a:dk2>
          <a:srgbClr val="21203C"/>
        </a:dk2>
        <a:lt2>
          <a:srgbClr val="FFFFCC"/>
        </a:lt2>
        <a:accent1>
          <a:srgbClr val="476077"/>
        </a:accent1>
        <a:accent2>
          <a:srgbClr val="676C5A"/>
        </a:accent2>
        <a:accent3>
          <a:srgbClr val="ABABAF"/>
        </a:accent3>
        <a:accent4>
          <a:srgbClr val="DADADA"/>
        </a:accent4>
        <a:accent5>
          <a:srgbClr val="B1B6BD"/>
        </a:accent5>
        <a:accent6>
          <a:srgbClr val="5D6151"/>
        </a:accent6>
        <a:hlink>
          <a:srgbClr val="666699"/>
        </a:hlink>
        <a:folHlink>
          <a:srgbClr val="8CB0A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uches 4">
        <a:dk1>
          <a:srgbClr val="455B41"/>
        </a:dk1>
        <a:lt1>
          <a:srgbClr val="FFFFCC"/>
        </a:lt1>
        <a:dk2>
          <a:srgbClr val="79A994"/>
        </a:dk2>
        <a:lt2>
          <a:srgbClr val="FFFFCC"/>
        </a:lt2>
        <a:accent1>
          <a:srgbClr val="517087"/>
        </a:accent1>
        <a:accent2>
          <a:srgbClr val="666699"/>
        </a:accent2>
        <a:accent3>
          <a:srgbClr val="BED1C8"/>
        </a:accent3>
        <a:accent4>
          <a:srgbClr val="DADAAE"/>
        </a:accent4>
        <a:accent5>
          <a:srgbClr val="B3BBC3"/>
        </a:accent5>
        <a:accent6>
          <a:srgbClr val="5C5C8A"/>
        </a:accent6>
        <a:hlink>
          <a:srgbClr val="993300"/>
        </a:hlink>
        <a:folHlink>
          <a:srgbClr val="A4AF6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uches 5">
        <a:dk1>
          <a:srgbClr val="330000"/>
        </a:dk1>
        <a:lt1>
          <a:srgbClr val="FF9900"/>
        </a:lt1>
        <a:dk2>
          <a:srgbClr val="FFFFFF"/>
        </a:dk2>
        <a:lt2>
          <a:srgbClr val="8B3111"/>
        </a:lt2>
        <a:accent1>
          <a:srgbClr val="DD6D07"/>
        </a:accent1>
        <a:accent2>
          <a:srgbClr val="CC9900"/>
        </a:accent2>
        <a:accent3>
          <a:srgbClr val="FFCAAA"/>
        </a:accent3>
        <a:accent4>
          <a:srgbClr val="2A0000"/>
        </a:accent4>
        <a:accent5>
          <a:srgbClr val="EBBAAA"/>
        </a:accent5>
        <a:accent6>
          <a:srgbClr val="B98A00"/>
        </a:accent6>
        <a:hlink>
          <a:srgbClr val="CC3300"/>
        </a:hlink>
        <a:folHlink>
          <a:srgbClr val="CC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uches 6">
        <a:dk1>
          <a:srgbClr val="000000"/>
        </a:dk1>
        <a:lt1>
          <a:srgbClr val="FFFFE1"/>
        </a:lt1>
        <a:dk2>
          <a:srgbClr val="330033"/>
        </a:dk2>
        <a:lt2>
          <a:srgbClr val="330033"/>
        </a:lt2>
        <a:accent1>
          <a:srgbClr val="CCCC99"/>
        </a:accent1>
        <a:accent2>
          <a:srgbClr val="FF0000"/>
        </a:accent2>
        <a:accent3>
          <a:srgbClr val="FFFFEE"/>
        </a:accent3>
        <a:accent4>
          <a:srgbClr val="000000"/>
        </a:accent4>
        <a:accent5>
          <a:srgbClr val="E2E2CA"/>
        </a:accent5>
        <a:accent6>
          <a:srgbClr val="E70000"/>
        </a:accent6>
        <a:hlink>
          <a:srgbClr val="990033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uches 7">
        <a:dk1>
          <a:srgbClr val="000000"/>
        </a:dk1>
        <a:lt1>
          <a:srgbClr val="FFFFFF"/>
        </a:lt1>
        <a:dk2>
          <a:srgbClr val="000000"/>
        </a:dk2>
        <a:lt2>
          <a:srgbClr val="891411"/>
        </a:lt2>
        <a:accent1>
          <a:srgbClr val="4F917E"/>
        </a:accent1>
        <a:accent2>
          <a:srgbClr val="CC9900"/>
        </a:accent2>
        <a:accent3>
          <a:srgbClr val="FFFFFF"/>
        </a:accent3>
        <a:accent4>
          <a:srgbClr val="000000"/>
        </a:accent4>
        <a:accent5>
          <a:srgbClr val="B2C7C0"/>
        </a:accent5>
        <a:accent6>
          <a:srgbClr val="B98A00"/>
        </a:accent6>
        <a:hlink>
          <a:srgbClr val="5A84D8"/>
        </a:hlink>
        <a:folHlink>
          <a:srgbClr val="A0C6B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uches 8">
        <a:dk1>
          <a:srgbClr val="000000"/>
        </a:dk1>
        <a:lt1>
          <a:srgbClr val="FFFFFF"/>
        </a:lt1>
        <a:dk2>
          <a:srgbClr val="CC0000"/>
        </a:dk2>
        <a:lt2>
          <a:srgbClr val="999966"/>
        </a:lt2>
        <a:accent1>
          <a:srgbClr val="CCCCCC"/>
        </a:accent1>
        <a:accent2>
          <a:srgbClr val="CCCC6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B9B95C"/>
        </a:accent6>
        <a:hlink>
          <a:srgbClr val="666699"/>
        </a:hlink>
        <a:folHlink>
          <a:srgbClr val="CCCC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uches 9">
        <a:dk1>
          <a:srgbClr val="000000"/>
        </a:dk1>
        <a:lt1>
          <a:srgbClr val="FFFFFF"/>
        </a:lt1>
        <a:dk2>
          <a:srgbClr val="FF0000"/>
        </a:dk2>
        <a:lt2>
          <a:srgbClr val="009999"/>
        </a:lt2>
        <a:accent1>
          <a:srgbClr val="C7B505"/>
        </a:accent1>
        <a:accent2>
          <a:srgbClr val="FFFF66"/>
        </a:accent2>
        <a:accent3>
          <a:srgbClr val="FFFFFF"/>
        </a:accent3>
        <a:accent4>
          <a:srgbClr val="000000"/>
        </a:accent4>
        <a:accent5>
          <a:srgbClr val="E0D7AA"/>
        </a:accent5>
        <a:accent6>
          <a:srgbClr val="E7E75C"/>
        </a:accent6>
        <a:hlink>
          <a:srgbClr val="5A84D8"/>
        </a:hlink>
        <a:folHlink>
          <a:srgbClr val="A0C6B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uches 10">
        <a:dk1>
          <a:srgbClr val="000000"/>
        </a:dk1>
        <a:lt1>
          <a:srgbClr val="FFFFFF"/>
        </a:lt1>
        <a:dk2>
          <a:srgbClr val="660033"/>
        </a:dk2>
        <a:lt2>
          <a:srgbClr val="666699"/>
        </a:lt2>
        <a:accent1>
          <a:srgbClr val="95A3D1"/>
        </a:accent1>
        <a:accent2>
          <a:srgbClr val="FFFF66"/>
        </a:accent2>
        <a:accent3>
          <a:srgbClr val="FFFFFF"/>
        </a:accent3>
        <a:accent4>
          <a:srgbClr val="000000"/>
        </a:accent4>
        <a:accent5>
          <a:srgbClr val="C8CEE5"/>
        </a:accent5>
        <a:accent6>
          <a:srgbClr val="E7E75C"/>
        </a:accent6>
        <a:hlink>
          <a:srgbClr val="5A84D8"/>
        </a:hlink>
        <a:folHlink>
          <a:srgbClr val="CCCC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42183</TotalTime>
  <Words>313</Words>
  <Application>Microsoft Office PowerPoint</Application>
  <PresentationFormat>Affichage à l'écran (4:3)</PresentationFormat>
  <Paragraphs>30</Paragraphs>
  <Slides>20</Slides>
  <Notes>1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20</vt:i4>
      </vt:variant>
    </vt:vector>
  </HeadingPairs>
  <TitlesOfParts>
    <vt:vector size="26" baseType="lpstr">
      <vt:lpstr>Arial</vt:lpstr>
      <vt:lpstr>Calibri</vt:lpstr>
      <vt:lpstr>Century Gothic</vt:lpstr>
      <vt:lpstr>Tempus Sans ITC</vt:lpstr>
      <vt:lpstr>Wingdings</vt:lpstr>
      <vt:lpstr>Thème1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Quali-Consult</dc:creator>
  <cp:keywords>Carrefour</cp:keywords>
  <cp:lastModifiedBy>MH-Quali Consult</cp:lastModifiedBy>
  <cp:revision>582</cp:revision>
  <cp:lastPrinted>2016-02-08T19:41:58Z</cp:lastPrinted>
  <dcterms:created xsi:type="dcterms:W3CDTF">2014-03-07T09:21:22Z</dcterms:created>
  <dcterms:modified xsi:type="dcterms:W3CDTF">2017-09-12T12:53:21Z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name="NXPowerLiteLastOptimized" pid="2">
    <vt:lpwstr>1851716</vt:lpwstr>
  </property>
  <property fmtid="{D5CDD505-2E9C-101B-9397-08002B2CF9AE}" name="NXPowerLiteSettings" pid="3">
    <vt:lpwstr>F7000400038000</vt:lpwstr>
  </property>
  <property fmtid="{D5CDD505-2E9C-101B-9397-08002B2CF9AE}" name="NXPowerLiteVersion" pid="4">
    <vt:lpwstr>D6.1.0</vt:lpwstr>
  </property>
</Properties>
</file>