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85" r:id="rId3"/>
    <p:sldId id="491" r:id="rId4"/>
    <p:sldId id="492" r:id="rId5"/>
    <p:sldId id="493" r:id="rId6"/>
    <p:sldId id="494" r:id="rId7"/>
    <p:sldId id="495" r:id="rId8"/>
    <p:sldId id="496" r:id="rId9"/>
    <p:sldId id="498" r:id="rId10"/>
    <p:sldId id="499" r:id="rId11"/>
    <p:sldId id="490" r:id="rId12"/>
    <p:sldId id="489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04/12/2019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Rades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Rades</a:t>
            </a:r>
          </a:p>
        </p:txBody>
      </p:sp>
      <p:sp>
        <p:nvSpPr>
          <p:cNvPr id="7" name="Rectangle 6"/>
          <p:cNvSpPr/>
          <p:nvPr/>
        </p:nvSpPr>
        <p:spPr>
          <a:xfrm>
            <a:off x="827584" y="5300817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03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0072" y="5300817"/>
            <a:ext cx="338437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6228020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d'une boite de conserve (harissa) cabossée.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>
          <a:xfrm>
            <a:off x="4788024" y="1628800"/>
            <a:ext cx="3298943" cy="381642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"/>
          <a:stretch/>
        </p:blipFill>
        <p:spPr>
          <a:xfrm>
            <a:off x="1043608" y="1556792"/>
            <a:ext cx="2325973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8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587727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Développement de rouille sur certaines étagères d’entreposage des produits PGC.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456" y="1412776"/>
            <a:ext cx="518457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8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949280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de réception: Manque d’étanchéité de la porte de la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" b="72"/>
          <a:stretch/>
        </p:blipFill>
        <p:spPr>
          <a:xfrm>
            <a:off x="1183502" y="1484784"/>
            <a:ext cx="6849003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9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594928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Charcuterie/fromage: </a:t>
            </a:r>
            <a:r>
              <a:rPr lang="fr-FR" b="1" dirty="0" smtClean="0">
                <a:solidFill>
                  <a:srgbClr val="0070C0"/>
                </a:solidFill>
              </a:rPr>
              <a:t>plusieurs </a:t>
            </a:r>
            <a:r>
              <a:rPr lang="fr-FR" b="1" dirty="0">
                <a:solidFill>
                  <a:srgbClr val="0070C0"/>
                </a:solidFill>
              </a:rPr>
              <a:t>boudins de charcuterie et meules de fromages entamés étaient non identifiés par leurs dates d'entame.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"/>
          <a:stretch/>
        </p:blipFill>
        <p:spPr>
          <a:xfrm>
            <a:off x="1656951" y="2132856"/>
            <a:ext cx="579358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72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5805264"/>
            <a:ext cx="801114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Fromages: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de piqures de moisissures sur une meule de fromage (gruyère, </a:t>
            </a:r>
            <a:r>
              <a:rPr lang="fr-FR" b="1" dirty="0">
                <a:solidFill>
                  <a:srgbClr val="0070C0"/>
                </a:solidFill>
              </a:rPr>
              <a:t>Fioré</a:t>
            </a:r>
            <a:r>
              <a:rPr lang="fr-FR" b="1" dirty="0">
                <a:solidFill>
                  <a:srgbClr val="0070C0"/>
                </a:solidFill>
              </a:rPr>
              <a:t>) entamée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meule de </a:t>
            </a:r>
            <a:r>
              <a:rPr lang="fr-FR" b="1" dirty="0">
                <a:solidFill>
                  <a:srgbClr val="0070C0"/>
                </a:solidFill>
              </a:rPr>
              <a:t>f</a:t>
            </a:r>
            <a:r>
              <a:rPr lang="fr-FR" b="1" dirty="0" smtClean="0">
                <a:solidFill>
                  <a:srgbClr val="0070C0"/>
                </a:solidFill>
              </a:rPr>
              <a:t>romage entamée n’était pas identifiée.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"/>
          <a:stretch/>
        </p:blipFill>
        <p:spPr>
          <a:xfrm>
            <a:off x="251520" y="1340768"/>
            <a:ext cx="4437911" cy="29430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7"/>
          <a:stretch/>
        </p:blipFill>
        <p:spPr>
          <a:xfrm>
            <a:off x="5796136" y="1301758"/>
            <a:ext cx="2344447" cy="403244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7668344" y="1988840"/>
            <a:ext cx="144016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7524328" y="4005064"/>
            <a:ext cx="216024" cy="2787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7164288" y="4869160"/>
            <a:ext cx="468052" cy="21602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7596336" y="2922006"/>
            <a:ext cx="288032" cy="3286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4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la meule de fromage (Edam, Kaiser) n’était pas identifiée par le jour d’entame.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"/>
          <a:stretch/>
        </p:blipFill>
        <p:spPr>
          <a:xfrm>
            <a:off x="2566398" y="1484784"/>
            <a:ext cx="397469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1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5805264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Traiteur/charcuterie</a:t>
            </a:r>
            <a:r>
              <a:rPr lang="fr-FR" b="1" dirty="0">
                <a:solidFill>
                  <a:srgbClr val="0070C0"/>
                </a:solidFill>
              </a:rPr>
              <a:t>, fromage: </a:t>
            </a:r>
            <a:r>
              <a:rPr lang="fr-FR" b="1" dirty="0" smtClean="0">
                <a:solidFill>
                  <a:srgbClr val="0070C0"/>
                </a:solidFill>
              </a:rPr>
              <a:t>stockage </a:t>
            </a:r>
            <a:r>
              <a:rPr lang="fr-FR" b="1" dirty="0">
                <a:solidFill>
                  <a:srgbClr val="0070C0"/>
                </a:solidFill>
              </a:rPr>
              <a:t>des plats cuisinés du rayon traiteur avec les produits du rayon charcuterie/fromage dans le même étagère.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81436" y="1484784"/>
            <a:ext cx="5544616" cy="390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2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stockage </a:t>
            </a:r>
            <a:r>
              <a:rPr lang="fr-FR" b="1" dirty="0">
                <a:solidFill>
                  <a:srgbClr val="0070C0"/>
                </a:solidFill>
              </a:rPr>
              <a:t>des cartons de dattes dans la chambre froide positive.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627784" y="1484784"/>
            <a:ext cx="4083918" cy="415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2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stockage </a:t>
            </a:r>
            <a:r>
              <a:rPr lang="fr-FR" b="1" dirty="0">
                <a:solidFill>
                  <a:srgbClr val="0070C0"/>
                </a:solidFill>
              </a:rPr>
              <a:t>d'un caisse de poisson (maquereau) au niveau de la chambre froide des fruits et légumes.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51520" y="1484784"/>
            <a:ext cx="3484718" cy="36004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283968" y="1484784"/>
            <a:ext cx="3253290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10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l</a:t>
            </a:r>
            <a:r>
              <a:rPr lang="fr-FR" b="1" dirty="0" smtClean="0">
                <a:solidFill>
                  <a:srgbClr val="0070C0"/>
                </a:solidFill>
              </a:rPr>
              <a:t>es </a:t>
            </a:r>
            <a:r>
              <a:rPr lang="fr-FR" b="1" dirty="0">
                <a:solidFill>
                  <a:srgbClr val="0070C0"/>
                </a:solidFill>
              </a:rPr>
              <a:t>mentions légales (DF et DLC) étaient illisibles sur un boudin de jambon fumé.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123728" y="1556792"/>
            <a:ext cx="4587974" cy="41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5312" y="622802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de 3 paquets de "borghol" dont les mentions légales (DF et DLC) étaient illisibles.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" b="93"/>
          <a:stretch/>
        </p:blipFill>
        <p:spPr>
          <a:xfrm>
            <a:off x="4592217" y="1484784"/>
            <a:ext cx="3867894" cy="352097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" b="41"/>
          <a:stretch/>
        </p:blipFill>
        <p:spPr>
          <a:xfrm>
            <a:off x="179512" y="1484784"/>
            <a:ext cx="3950489" cy="295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3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42537</TotalTime>
  <Words>209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681</cp:revision>
  <cp:lastPrinted>2016-02-08T19:41:58Z</cp:lastPrinted>
  <dcterms:created xsi:type="dcterms:W3CDTF">2014-03-07T09:21:22Z</dcterms:created>
  <dcterms:modified xsi:type="dcterms:W3CDTF">2019-12-04T16:09:13Z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582584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