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473" r:id="rId3"/>
    <p:sldId id="467" r:id="rId4"/>
    <p:sldId id="474" r:id="rId5"/>
    <p:sldId id="475" r:id="rId6"/>
    <p:sldId id="476" r:id="rId7"/>
    <p:sldId id="477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Rades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21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hdphoto6.wdp" Type="http://schemas.microsoft.com/office/2007/relationships/hdphoto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5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7.wdp" Type="http://schemas.microsoft.com/office/2007/relationships/hdphoto"/><Relationship Id="rId4" Target="../media/image32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7" Target="../media/hdphoto9.wdp" Type="http://schemas.microsoft.com/office/2007/relationships/hdphoto"/><Relationship Id="rId2" Target="../media/image33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36.jpeg" Type="http://schemas.openxmlformats.org/officeDocument/2006/relationships/image"/><Relationship Id="rId5" Target="../media/hdphoto8.wdp" Type="http://schemas.microsoft.com/office/2007/relationships/hdphoto"/><Relationship Id="rId4" Target="../media/image35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7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3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3.wdp" Type="http://schemas.microsoft.com/office/2007/relationships/hdphoto"/><Relationship Id="rId4" Target="../media/image1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hdphoto4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Rades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584" y="5300817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30 Mai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300817"/>
            <a:ext cx="3384375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0032" y="5157192"/>
            <a:ext cx="374441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Etiquetage erroné des barquettes de cerises par la mention Cerise vrac au lieu de </a:t>
            </a:r>
            <a:r>
              <a:rPr lang="fr-FR" b="1" dirty="0" smtClean="0">
                <a:solidFill>
                  <a:srgbClr val="0070C0"/>
                </a:solidFill>
              </a:rPr>
              <a:t>cerises </a:t>
            </a:r>
            <a:r>
              <a:rPr lang="fr-FR" b="1" dirty="0" smtClean="0">
                <a:solidFill>
                  <a:srgbClr val="0070C0"/>
                </a:solidFill>
              </a:rPr>
              <a:t>en barquettes.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8" y="836712"/>
            <a:ext cx="4299942" cy="573325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27584" y="3356992"/>
            <a:ext cx="2088232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2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212" y="5887583"/>
            <a:ext cx="82089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 double étiquetage sur les paquets de figues: la date d’emballage retrouvée au niveau du ticket balance était le 09/01, or le </a:t>
            </a:r>
            <a:r>
              <a:rPr lang="fr-FR" b="1" dirty="0" smtClean="0">
                <a:solidFill>
                  <a:srgbClr val="0070C0"/>
                </a:solidFill>
              </a:rPr>
              <a:t>fournisseur </a:t>
            </a:r>
            <a:r>
              <a:rPr lang="fr-FR" b="1" dirty="0" smtClean="0">
                <a:solidFill>
                  <a:srgbClr val="0070C0"/>
                </a:solidFill>
              </a:rPr>
              <a:t>mentionne la date du mois de Mars 2018.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741880" cy="49891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92" y="1090431"/>
            <a:ext cx="3597864" cy="479715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83568" y="3645024"/>
            <a:ext cx="1800200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76056" y="3235238"/>
            <a:ext cx="1800200" cy="168187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4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150" y="6074618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Une barquette de dattes était dépourvue des mentions obligatoires DF, DLC et numéro de lot.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0" y="903961"/>
            <a:ext cx="3759882" cy="50131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98" y="1340768"/>
            <a:ext cx="3312368" cy="441649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292080" y="2924944"/>
            <a:ext cx="2016224" cy="24482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5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19385" y="5229200"/>
            <a:ext cx="68407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traces de rouille au niveau des barres métalliques du présentoir des caisses des produits FLEG.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5175"/>
            <a:ext cx="4188245" cy="31411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16088"/>
            <a:ext cx="3779912" cy="2834934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1835696" y="3433555"/>
            <a:ext cx="144016" cy="499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7668344" y="2780928"/>
            <a:ext cx="360040" cy="524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65312" y="5877272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Développement de rouille sur certaines étagères d’entreposage des produits PGC.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6" y="1682806"/>
            <a:ext cx="2268252" cy="30243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95" y="2132856"/>
            <a:ext cx="2832315" cy="21242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27" y="1666960"/>
            <a:ext cx="2571750" cy="34290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598338" y="3175693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7350602" y="3068960"/>
            <a:ext cx="317742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5445224"/>
            <a:ext cx="808315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</a:t>
            </a:r>
            <a:r>
              <a:rPr lang="fr-FR" b="1" dirty="0" smtClean="0">
                <a:solidFill>
                  <a:srgbClr val="0070C0"/>
                </a:solidFill>
              </a:rPr>
              <a:t>: Plusieurs boites de conserve de tomate étaient cabossées.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poussières sur les boites de conserve des produits haricots verts et blancs.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Manque de propreté des étagères de couscous.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6772"/>
            <a:ext cx="2690031" cy="35867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7" y="1556792"/>
            <a:ext cx="2420001" cy="32266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27043"/>
            <a:ext cx="2952328" cy="39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7976"/>
            <a:ext cx="4860032" cy="36450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42317"/>
          <a:stretch/>
        </p:blipFill>
        <p:spPr>
          <a:xfrm>
            <a:off x="5148955" y="1160004"/>
            <a:ext cx="3960440" cy="3140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339" r="62248" b="17028"/>
          <a:stretch/>
        </p:blipFill>
        <p:spPr>
          <a:xfrm>
            <a:off x="1080524" y="3427156"/>
            <a:ext cx="3058008" cy="1800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" t="50772" r="58412" b="34682"/>
          <a:stretch/>
        </p:blipFill>
        <p:spPr>
          <a:xfrm>
            <a:off x="5940556" y="4068443"/>
            <a:ext cx="2304256" cy="11589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5312" y="5877272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Dépassement de la DLC des paquets de jus OH, avec les dates correspondantes du 24/05 et 23/05/2019.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r="12191"/>
          <a:stretch/>
        </p:blipFill>
        <p:spPr>
          <a:xfrm rot="16200000">
            <a:off x="2076612" y="163749"/>
            <a:ext cx="4680520" cy="68905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584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Enregistrement manquant des températures à cœur des produits exposés.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203848" y="1808820"/>
            <a:ext cx="576064" cy="3600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860032" y="1916832"/>
            <a:ext cx="2016224" cy="33123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12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54146"/>
            <a:ext cx="3323861" cy="24928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46134"/>
            <a:ext cx="3611893" cy="2708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1212"/>
            <a:ext cx="3611893" cy="27089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0" y="4408509"/>
            <a:ext cx="367240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</a:t>
            </a:r>
            <a:r>
              <a:rPr lang="fr-FR" b="1" dirty="0" smtClean="0">
                <a:solidFill>
                  <a:srgbClr val="0070C0"/>
                </a:solidFill>
              </a:rPr>
              <a:t>: Manque d’étanchéité de la porte de la réception;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Avec présence d’ouvertures permettant l’introduction de nuisibles et de l’eau des pluies.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835696" y="2852936"/>
            <a:ext cx="437794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259632" y="4653136"/>
            <a:ext cx="432048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7092280" y="2276872"/>
            <a:ext cx="432048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9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32040" y="5481219"/>
            <a:ext cx="38884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PLS: </a:t>
            </a:r>
            <a:r>
              <a:rPr lang="fr-FR" b="1" dirty="0" smtClean="0">
                <a:solidFill>
                  <a:srgbClr val="0070C0"/>
                </a:solidFill>
              </a:rPr>
              <a:t>Utilisation des palettes en bois pour l’entreposage des produits.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461960" cy="594928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3563888" y="292494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5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47297" y="5733256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Certains morceaux de carrelage étaient endommagés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Eclairage non fonctionnel au niveau de la CF PLS.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381840" cy="4509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8780"/>
            <a:ext cx="2679762" cy="357301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547664" y="1660494"/>
            <a:ext cx="2340527" cy="3717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8543" y="599390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Certains </a:t>
            </a:r>
            <a:r>
              <a:rPr lang="fr-FR" b="1" dirty="0" smtClean="0">
                <a:solidFill>
                  <a:srgbClr val="0070C0"/>
                </a:solidFill>
              </a:rPr>
              <a:t>porte-appâts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n’étaient pas correctement protégés, laissant apparaître les appâts.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1196752"/>
            <a:ext cx="4283968" cy="3212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30" y="1052736"/>
            <a:ext cx="3705876" cy="494116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868144" y="3019264"/>
            <a:ext cx="792088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8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83685" y="5142336"/>
            <a:ext cx="404903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meuble froid était endommagé à plusieurs niveaux, certaines porte-étiquettes étaient abîmées, plusieurs tubes néons n’étaient pas fonctionnels.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611893" cy="27089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2736"/>
            <a:ext cx="4680520" cy="35103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838736"/>
            <a:ext cx="3707904" cy="278092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337387" y="1891984"/>
            <a:ext cx="1728192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899592" y="4437112"/>
            <a:ext cx="72008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387899" y="1574794"/>
            <a:ext cx="720080" cy="634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16016" y="5564077"/>
            <a:ext cx="429474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Un pot de yaourt dont la DLC était le 01/06, n’était pas encore retiré du rayon.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083918" cy="54452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043608" y="5020575"/>
            <a:ext cx="2520280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3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5949280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Aspect non uniforme avec présence de givre au niveau de quelques pots de crèmes glacées Boules d’Or.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9" y="1293951"/>
            <a:ext cx="3273828" cy="43651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20721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84509" y="5013176"/>
            <a:ext cx="41764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 excès de givre au niveau des barquettes de produits de la mer surgelés, du fournisseur Captain Sindbad.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4984"/>
            <a:ext cx="3803915" cy="2852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36269"/>
          <a:stretch/>
        </p:blipFill>
        <p:spPr>
          <a:xfrm>
            <a:off x="4211960" y="1425553"/>
            <a:ext cx="4549013" cy="22513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4639"/>
            <a:ext cx="3983427" cy="298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5805264"/>
            <a:ext cx="87849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Accumulation de souillures dans l’espace entre les meubles froids PLS;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givre dans les gaines de refroidissement du meuble des 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4" y="851845"/>
            <a:ext cx="3597864" cy="47971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65949"/>
            <a:ext cx="3795886" cy="506118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43608" y="2420888"/>
            <a:ext cx="1512168" cy="18722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292080" y="2420888"/>
            <a:ext cx="504056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42424</TotalTime>
  <Words>348</Words>
  <Application>Microsoft Office PowerPoint</Application>
  <PresentationFormat>Affichage à l'écran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676</cp:revision>
  <cp:lastPrinted>2016-02-08T19:41:58Z</cp:lastPrinted>
  <dcterms:created xsi:type="dcterms:W3CDTF">2014-03-07T09:21:22Z</dcterms:created>
  <dcterms:modified xsi:type="dcterms:W3CDTF">2019-06-10T11:55:54Z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2952798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