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5"/>
  </p:notesMasterIdLst>
  <p:handoutMasterIdLst>
    <p:handoutMasterId r:id="rId26"/>
  </p:handoutMasterIdLst>
  <p:sldIdLst>
    <p:sldId id="268" r:id="rId3"/>
    <p:sldId id="410" r:id="rId4"/>
    <p:sldId id="411" r:id="rId5"/>
    <p:sldId id="378" r:id="rId6"/>
    <p:sldId id="413" r:id="rId7"/>
    <p:sldId id="412" r:id="rId8"/>
    <p:sldId id="414" r:id="rId9"/>
    <p:sldId id="384" r:id="rId10"/>
    <p:sldId id="385" r:id="rId11"/>
    <p:sldId id="390" r:id="rId12"/>
    <p:sldId id="392" r:id="rId13"/>
    <p:sldId id="393" r:id="rId14"/>
    <p:sldId id="419" r:id="rId15"/>
    <p:sldId id="398" r:id="rId16"/>
    <p:sldId id="415" r:id="rId17"/>
    <p:sldId id="417" r:id="rId18"/>
    <p:sldId id="400" r:id="rId19"/>
    <p:sldId id="401" r:id="rId20"/>
    <p:sldId id="418" r:id="rId21"/>
    <p:sldId id="404" r:id="rId22"/>
    <p:sldId id="407" r:id="rId23"/>
    <p:sldId id="408" r:id="rId2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484" autoAdjust="0"/>
  </p:normalViewPr>
  <p:slideViewPr>
    <p:cSldViewPr>
      <p:cViewPr varScale="1">
        <p:scale>
          <a:sx n="111" d="100"/>
          <a:sy n="111" d="100"/>
        </p:scale>
        <p:origin x="15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Nabeul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16/03/2017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Nabeul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1384" y="5801489"/>
            <a:ext cx="193995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02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272" y="5733256"/>
            <a:ext cx="26404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05482" y="2515399"/>
            <a:ext cx="5040560" cy="283531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2492896"/>
            <a:ext cx="468052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1</a:t>
            </a:r>
            <a:r>
              <a:rPr lang="fr-FR" b="1" dirty="0">
                <a:solidFill>
                  <a:srgbClr val="0070C0"/>
                </a:solidFill>
              </a:rPr>
              <a:t>/ Le four à pizza n'est pas propre.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2/ Le four à pizza est usé, la plaque de cuisson interne est crevassée.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87806"/>
            <a:ext cx="5216128" cy="39120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5" y="5661248"/>
            <a:ext cx="7609029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 Les </a:t>
            </a:r>
            <a:r>
              <a:rPr lang="fr-FR" b="1" dirty="0">
                <a:solidFill>
                  <a:srgbClr val="0070C0"/>
                </a:solidFill>
              </a:rPr>
              <a:t>parois internes du </a:t>
            </a:r>
            <a:r>
              <a:rPr lang="fr-FR" b="1" dirty="0" smtClean="0">
                <a:solidFill>
                  <a:srgbClr val="0070C0"/>
                </a:solidFill>
              </a:rPr>
              <a:t>micro-onde </a:t>
            </a:r>
            <a:r>
              <a:rPr lang="fr-FR" b="1" dirty="0">
                <a:solidFill>
                  <a:srgbClr val="0070C0"/>
                </a:solidFill>
              </a:rPr>
              <a:t>sont dans un état de rouillure avancée.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75854" y="2445027"/>
            <a:ext cx="5048039" cy="283952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3645024"/>
            <a:ext cx="474200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 La </a:t>
            </a:r>
            <a:r>
              <a:rPr lang="fr-FR" b="1" dirty="0">
                <a:solidFill>
                  <a:srgbClr val="0070C0"/>
                </a:solidFill>
              </a:rPr>
              <a:t>vitrine froide n'est pas propre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47959"/>
            <a:ext cx="5740132" cy="32288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59899" y="5517232"/>
            <a:ext cx="780053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Fromagerie : La </a:t>
            </a:r>
            <a:r>
              <a:rPr lang="fr-FR" b="1" dirty="0">
                <a:solidFill>
                  <a:srgbClr val="0070C0"/>
                </a:solidFill>
              </a:rPr>
              <a:t>planche de découpe des fromages n'est pas propre</a:t>
            </a:r>
          </a:p>
        </p:txBody>
      </p:sp>
    </p:spTree>
    <p:extLst>
      <p:ext uri="{BB962C8B-B14F-4D97-AF65-F5344CB8AC3E}">
        <p14:creationId xmlns:p14="http://schemas.microsoft.com/office/powerpoint/2010/main" val="166141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7260299" cy="408391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71600" y="5805264"/>
            <a:ext cx="734481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Fromagerie : La </a:t>
            </a:r>
            <a:r>
              <a:rPr lang="fr-FR" b="1" dirty="0">
                <a:solidFill>
                  <a:srgbClr val="0070C0"/>
                </a:solidFill>
              </a:rPr>
              <a:t>date d'ouverture n'est pas mentionnée sur les enregistrements de traçabilité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340768"/>
            <a:ext cx="3840426" cy="21602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96248" y="2352625"/>
            <a:ext cx="4625630" cy="260191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58" y="3803226"/>
            <a:ext cx="3845637" cy="2163171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683568" y="6093296"/>
            <a:ext cx="751957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Boucherie : Absence de revêtement au niveau du sol de la surface d'entrée au laboratoire. </a:t>
            </a:r>
          </a:p>
        </p:txBody>
      </p:sp>
    </p:spTree>
    <p:extLst>
      <p:ext uri="{BB962C8B-B14F-4D97-AF65-F5344CB8AC3E}">
        <p14:creationId xmlns:p14="http://schemas.microsoft.com/office/powerpoint/2010/main" val="26042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6948264" cy="3908399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683568" y="5666582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 : Présence </a:t>
            </a:r>
            <a:r>
              <a:rPr lang="fr-FR" b="1" dirty="0">
                <a:solidFill>
                  <a:srgbClr val="0070C0"/>
                </a:solidFill>
              </a:rPr>
              <a:t>de cadavres d'insectes dans le cache du tube néon du laboratoire.</a:t>
            </a:r>
          </a:p>
        </p:txBody>
      </p:sp>
    </p:spTree>
    <p:extLst>
      <p:ext uri="{BB962C8B-B14F-4D97-AF65-F5344CB8AC3E}">
        <p14:creationId xmlns:p14="http://schemas.microsoft.com/office/powerpoint/2010/main" val="172666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480497" cy="25202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79990" y="2152858"/>
            <a:ext cx="4792532" cy="316835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4509120"/>
            <a:ext cx="4480497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olives et condiments : Le </a:t>
            </a:r>
            <a:r>
              <a:rPr lang="fr-FR" b="1" dirty="0">
                <a:solidFill>
                  <a:srgbClr val="0070C0"/>
                </a:solidFill>
              </a:rPr>
              <a:t>revêtement du sol de la chambre froide était écaillé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40768"/>
            <a:ext cx="6156176" cy="346284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691680" y="5445224"/>
            <a:ext cx="615617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olives et condiments : Le </a:t>
            </a:r>
            <a:r>
              <a:rPr lang="fr-FR" b="1" dirty="0">
                <a:solidFill>
                  <a:srgbClr val="0070C0"/>
                </a:solidFill>
              </a:rPr>
              <a:t>cadre de la porte de la chambre </a:t>
            </a:r>
            <a:r>
              <a:rPr lang="fr-FR" b="1" dirty="0" smtClean="0">
                <a:solidFill>
                  <a:srgbClr val="0070C0"/>
                </a:solidFill>
              </a:rPr>
              <a:t>froide </a:t>
            </a:r>
            <a:r>
              <a:rPr lang="fr-FR" b="1" dirty="0">
                <a:solidFill>
                  <a:srgbClr val="0070C0"/>
                </a:solidFill>
              </a:rPr>
              <a:t>est brisé.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69976" y="2208865"/>
            <a:ext cx="3968444" cy="22322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83622" y="2208866"/>
            <a:ext cx="3968441" cy="22322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5517232"/>
            <a:ext cx="7679817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et condiments :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1/ Les </a:t>
            </a:r>
            <a:r>
              <a:rPr lang="fr-FR" b="1" dirty="0">
                <a:solidFill>
                  <a:srgbClr val="0070C0"/>
                </a:solidFill>
              </a:rPr>
              <a:t>produits Harissa et Ail moulu ne sont pas </a:t>
            </a:r>
            <a:r>
              <a:rPr lang="fr-FR" b="1" dirty="0" smtClean="0">
                <a:solidFill>
                  <a:srgbClr val="0070C0"/>
                </a:solidFill>
              </a:rPr>
              <a:t>protégés,</a:t>
            </a:r>
          </a:p>
          <a:p>
            <a:r>
              <a:rPr lang="fr-FR" b="1" dirty="0">
                <a:solidFill>
                  <a:srgbClr val="0070C0"/>
                </a:solidFill>
              </a:rPr>
              <a:t>2/ Absence de pelle pour quelques produits</a:t>
            </a:r>
          </a:p>
        </p:txBody>
      </p:sp>
    </p:spTree>
    <p:extLst>
      <p:ext uri="{BB962C8B-B14F-4D97-AF65-F5344CB8AC3E}">
        <p14:creationId xmlns:p14="http://schemas.microsoft.com/office/powerpoint/2010/main" val="14237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7978" y="2494699"/>
            <a:ext cx="5120569" cy="288032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4" y="2310174"/>
            <a:ext cx="452463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 : Le </a:t>
            </a:r>
            <a:r>
              <a:rPr lang="fr-FR" b="1" dirty="0">
                <a:solidFill>
                  <a:srgbClr val="0070C0"/>
                </a:solidFill>
              </a:rPr>
              <a:t>sol est fissuré, le nettoyage à ce niveau est difficile.  Revêtir le sol.</a:t>
            </a:r>
          </a:p>
        </p:txBody>
      </p:sp>
    </p:spTree>
    <p:extLst>
      <p:ext uri="{BB962C8B-B14F-4D97-AF65-F5344CB8AC3E}">
        <p14:creationId xmlns:p14="http://schemas.microsoft.com/office/powerpoint/2010/main" val="28400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78454" y="2498411"/>
            <a:ext cx="5292080" cy="297679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3501008"/>
            <a:ext cx="460851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sèche : Les </a:t>
            </a:r>
            <a:r>
              <a:rPr lang="fr-FR" b="1" dirty="0">
                <a:solidFill>
                  <a:srgbClr val="0070C0"/>
                </a:solidFill>
              </a:rPr>
              <a:t>sacs de sucre sont entreposés sur des palettes en bois. 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88047" y="2305009"/>
            <a:ext cx="4352483" cy="2448272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683569" y="2924943"/>
            <a:ext cx="511256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Vestiaire des femmes : Fuite d'eau au niveau de la canalisation du poste lave mains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2510" y="2180863"/>
            <a:ext cx="3840430" cy="216024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1634" y="2187707"/>
            <a:ext cx="3871720" cy="217784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51786" y="2180862"/>
            <a:ext cx="3840427" cy="216024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827585" y="5805264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 des femmes : Présence </a:t>
            </a:r>
            <a:r>
              <a:rPr lang="fr-FR" b="1" dirty="0">
                <a:solidFill>
                  <a:srgbClr val="0070C0"/>
                </a:solidFill>
              </a:rPr>
              <a:t>de fourniture du personnel sur les casiers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12776"/>
            <a:ext cx="6372200" cy="358436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33010" y="5517232"/>
            <a:ext cx="7457491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Réception : Les lanières sont usées, quelques unes sont déchirées.</a:t>
            </a:r>
          </a:p>
        </p:txBody>
      </p:sp>
    </p:spTree>
    <p:extLst>
      <p:ext uri="{BB962C8B-B14F-4D97-AF65-F5344CB8AC3E}">
        <p14:creationId xmlns:p14="http://schemas.microsoft.com/office/powerpoint/2010/main" val="18510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428" y="1484784"/>
            <a:ext cx="4378988" cy="246318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91944" y="2632305"/>
            <a:ext cx="5245807" cy="295076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917775" y="4407975"/>
            <a:ext cx="439864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Chambre froide négative commune : Présence excessive de givre au niveau de la chambre froide négative (évaporateur et murs)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22367" y="2270123"/>
            <a:ext cx="4248472" cy="238976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02687" y="2270123"/>
            <a:ext cx="4248473" cy="238976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5" y="5733256"/>
            <a:ext cx="7560841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Chambre froide positive Pâtisserie : Présence de cartons des pains semi-cuits dans la chambre froide positive. Le carton est proscrit dans les endroits à froid positif.</a:t>
            </a:r>
          </a:p>
        </p:txBody>
      </p:sp>
    </p:spTree>
    <p:extLst>
      <p:ext uri="{BB962C8B-B14F-4D97-AF65-F5344CB8AC3E}">
        <p14:creationId xmlns:p14="http://schemas.microsoft.com/office/powerpoint/2010/main" val="211861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90447" y="2254369"/>
            <a:ext cx="4176464" cy="234926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66111" y="2254372"/>
            <a:ext cx="4176461" cy="234925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10333" y="5733256"/>
            <a:ext cx="767809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: Absence </a:t>
            </a:r>
            <a:r>
              <a:rPr lang="fr-FR" b="1" dirty="0">
                <a:solidFill>
                  <a:srgbClr val="0070C0"/>
                </a:solidFill>
              </a:rPr>
              <a:t>d'étiquetage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sur les viennoiseries emballées en attente d'exposition. </a:t>
            </a:r>
          </a:p>
        </p:txBody>
      </p:sp>
    </p:spTree>
    <p:extLst>
      <p:ext uri="{BB962C8B-B14F-4D97-AF65-F5344CB8AC3E}">
        <p14:creationId xmlns:p14="http://schemas.microsoft.com/office/powerpoint/2010/main" val="158896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95953" y="2544915"/>
            <a:ext cx="5212075" cy="293179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2924944"/>
            <a:ext cx="4536504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: Les </a:t>
            </a:r>
            <a:r>
              <a:rPr lang="fr-FR" b="1" dirty="0">
                <a:solidFill>
                  <a:srgbClr val="0070C0"/>
                </a:solidFill>
              </a:rPr>
              <a:t>plaques de cuisson à pain sont usées, la couche </a:t>
            </a:r>
            <a:r>
              <a:rPr lang="fr-FR" b="1" dirty="0" smtClean="0">
                <a:solidFill>
                  <a:srgbClr val="0070C0"/>
                </a:solidFill>
              </a:rPr>
              <a:t>antiadhésive </a:t>
            </a:r>
            <a:r>
              <a:rPr lang="fr-FR" b="1" dirty="0">
                <a:solidFill>
                  <a:srgbClr val="0070C0"/>
                </a:solidFill>
              </a:rPr>
              <a:t>est écaillée</a:t>
            </a:r>
          </a:p>
        </p:txBody>
      </p:sp>
    </p:spTree>
    <p:extLst>
      <p:ext uri="{BB962C8B-B14F-4D97-AF65-F5344CB8AC3E}">
        <p14:creationId xmlns:p14="http://schemas.microsoft.com/office/powerpoint/2010/main" val="176299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31377" y="2541912"/>
            <a:ext cx="5161765" cy="290349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5" y="2924944"/>
            <a:ext cx="446449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: Absence </a:t>
            </a:r>
            <a:r>
              <a:rPr lang="fr-FR" b="1" dirty="0">
                <a:solidFill>
                  <a:srgbClr val="0070C0"/>
                </a:solidFill>
              </a:rPr>
              <a:t>d'étiquetage (DF et DLC) sur la pâte à glacer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86605" y="2531030"/>
            <a:ext cx="5250328" cy="295331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2420887"/>
            <a:ext cx="4680520" cy="20313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pâtisserie : La </a:t>
            </a:r>
            <a:r>
              <a:rPr lang="fr-FR" b="1" dirty="0">
                <a:solidFill>
                  <a:srgbClr val="0070C0"/>
                </a:solidFill>
              </a:rPr>
              <a:t>liste des ingrédients du Biscuit Chocolat (fournisseur: Société </a:t>
            </a:r>
            <a:r>
              <a:rPr lang="fr-FR" b="1" dirty="0" err="1">
                <a:solidFill>
                  <a:srgbClr val="0070C0"/>
                </a:solidFill>
              </a:rPr>
              <a:t>Essaada</a:t>
            </a:r>
            <a:r>
              <a:rPr lang="fr-FR" b="1" dirty="0">
                <a:solidFill>
                  <a:srgbClr val="0070C0"/>
                </a:solidFill>
              </a:rPr>
              <a:t> de Pâtisserie Tunisienne) ne mentionne pas l'existence du sésame présent dans le produit. La non-conformité est d'ordre réglementaire (AM:03/09/2008). </a:t>
            </a:r>
          </a:p>
        </p:txBody>
      </p: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37624</TotalTime>
  <Words>381</Words>
  <Application>Microsoft Office PowerPoint</Application>
  <PresentationFormat>Affichage à l'écran (4:3)</PresentationFormat>
  <Paragraphs>30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531</cp:revision>
  <cp:lastPrinted>2016-02-08T19:41:58Z</cp:lastPrinted>
  <dcterms:created xsi:type="dcterms:W3CDTF">2014-03-07T09:21:22Z</dcterms:created>
  <dcterms:modified xsi:type="dcterms:W3CDTF">2017-03-16T08:24:16Z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826612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