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68" r:id="rId2"/>
    <p:sldId id="451" r:id="rId3"/>
    <p:sldId id="463" r:id="rId4"/>
    <p:sldId id="452" r:id="rId5"/>
    <p:sldId id="453" r:id="rId6"/>
    <p:sldId id="454" r:id="rId7"/>
    <p:sldId id="457" r:id="rId8"/>
    <p:sldId id="455" r:id="rId9"/>
    <p:sldId id="456" r:id="rId10"/>
    <p:sldId id="458" r:id="rId11"/>
    <p:sldId id="459" r:id="rId12"/>
    <p:sldId id="442" r:id="rId13"/>
    <p:sldId id="464" r:id="rId14"/>
    <p:sldId id="450" r:id="rId15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06" autoAdjust="0"/>
  </p:normalViewPr>
  <p:slideViewPr>
    <p:cSldViewPr>
      <p:cViewPr varScale="1">
        <p:scale>
          <a:sx n="70" d="100"/>
          <a:sy n="70" d="100"/>
        </p:scale>
        <p:origin x="138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2934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27/02/2019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27/02/2019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4110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Mourouj4</a:t>
            </a:r>
            <a:endParaRPr lang="fr-FR" altLang="fr-FR" kern="0" baseline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 ?><Relationships xmlns="http://schemas.openxmlformats.org/package/2006/relationships"><Relationship Id="rId3" Target="../media/hdphoto1.wdp" Type="http://schemas.microsoft.com/office/2007/relationships/hdphoto"/><Relationship Id="rId2" Target="../media/image22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24.jpeg" Type="http://schemas.openxmlformats.org/officeDocument/2006/relationships/image"/><Relationship Id="rId4" Target="../media/image23.jpeg" Type="http://schemas.openxmlformats.org/officeDocument/2006/relationships/image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 : Mourouj 4</a:t>
            </a:r>
          </a:p>
        </p:txBody>
      </p:sp>
      <p:sp>
        <p:nvSpPr>
          <p:cNvPr id="5" name="Rectangle 4"/>
          <p:cNvSpPr/>
          <p:nvPr/>
        </p:nvSpPr>
        <p:spPr>
          <a:xfrm>
            <a:off x="971601" y="5733256"/>
            <a:ext cx="2664296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21 février 2018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4008" y="5733256"/>
            <a:ext cx="3672408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 Dhia Mechlaoui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67544" y="6165304"/>
            <a:ext cx="795688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Les zones retour et retrait étaient occupés par les débris des anciens équipements. 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0" y="1196752"/>
            <a:ext cx="4355976" cy="326698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196752"/>
            <a:ext cx="4355976" cy="326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71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1520" y="5910371"/>
            <a:ext cx="8712968" cy="830997"/>
          </a:xfrm>
          <a:prstGeom prst="rect">
            <a:avLst/>
          </a:prstGeom>
          <a:solidFill>
            <a:srgbClr val="FFFF00"/>
          </a:solidFill>
        </p:spPr>
        <p:txBody>
          <a:bodyPr rtlCol="0" wrap="square">
            <a:spAutoFit/>
          </a:bodyPr>
          <a:lstStyle/>
          <a:p>
            <a:r>
              <a:rPr b="1" dirty="0" lang="fr-FR" smtClean="0" sz="1600">
                <a:solidFill>
                  <a:srgbClr val="0070C0"/>
                </a:solidFill>
              </a:rPr>
              <a:t>Le revêtement du couloir menant aux chambres froides était décollé, la porte de la CF des fromages.</a:t>
            </a:r>
          </a:p>
          <a:p>
            <a:r>
              <a:rPr b="1" dirty="0" lang="fr-FR" smtClean="0" sz="1600">
                <a:solidFill>
                  <a:srgbClr val="0070C0"/>
                </a:solidFill>
              </a:rPr>
              <a:t>Présence d’infiltrations d’eau au niveau du plafond du magasin (rayons).</a:t>
            </a:r>
            <a:endParaRPr b="1" dirty="0" lang="fr-FR" sz="160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cstate="email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"/>
          <a:stretch/>
        </p:blipFill>
        <p:spPr>
          <a:xfrm>
            <a:off x="2555776" y="3501008"/>
            <a:ext cx="3395001" cy="225893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cstate="email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"/>
          <a:stretch/>
        </p:blipFill>
        <p:spPr>
          <a:xfrm>
            <a:off x="29511" y="1124744"/>
            <a:ext cx="3600400" cy="221077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cstate="email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156176" y="1124744"/>
            <a:ext cx="2664296" cy="241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124822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27584" y="6165304"/>
            <a:ext cx="7560840" cy="646331"/>
          </a:xfrm>
          <a:prstGeom prst="rect">
            <a:avLst/>
          </a:prstGeom>
          <a:solidFill>
            <a:srgbClr val="FFFF00"/>
          </a:solidFill>
        </p:spPr>
        <p:txBody>
          <a:bodyPr rtlCol="0" wrap="square">
            <a:spAutoFit/>
          </a:bodyPr>
          <a:lstStyle/>
          <a:p>
            <a:r>
              <a:rPr b="1" dirty="0" lang="fr-FR" smtClean="0">
                <a:solidFill>
                  <a:srgbClr val="0070C0"/>
                </a:solidFill>
              </a:rPr>
              <a:t>Stockage des épices dans le laboratoire de la pâtisserie.</a:t>
            </a:r>
          </a:p>
          <a:p>
            <a:r>
              <a:rPr b="1" dirty="0" lang="fr-FR" smtClean="0">
                <a:solidFill>
                  <a:srgbClr val="0070C0"/>
                </a:solidFill>
              </a:rPr>
              <a:t>Le robinet</a:t>
            </a:r>
            <a:r>
              <a:rPr b="1" dirty="0" lang="fr-FR">
                <a:solidFill>
                  <a:srgbClr val="0070C0"/>
                </a:solidFill>
              </a:rPr>
              <a:t> </a:t>
            </a:r>
            <a:r>
              <a:rPr b="1" dirty="0" lang="fr-FR" smtClean="0">
                <a:solidFill>
                  <a:srgbClr val="0070C0"/>
                </a:solidFill>
              </a:rPr>
              <a:t>du système 3 bacs était démonté.</a:t>
            </a:r>
            <a:endParaRPr b="1" dirty="0" lang="fr-FR" u="sng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cstate="email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"/>
          <a:stretch/>
        </p:blipFill>
        <p:spPr>
          <a:xfrm>
            <a:off x="467544" y="1340768"/>
            <a:ext cx="4607422" cy="295232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cstate="email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" r="41"/>
          <a:stretch/>
        </p:blipFill>
        <p:spPr>
          <a:xfrm>
            <a:off x="5408407" y="1340768"/>
            <a:ext cx="2952328" cy="393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182810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39552" y="6095037"/>
            <a:ext cx="8208912" cy="646331"/>
          </a:xfrm>
          <a:prstGeom prst="rect">
            <a:avLst/>
          </a:prstGeom>
          <a:solidFill>
            <a:srgbClr val="FFFF00"/>
          </a:solidFill>
        </p:spPr>
        <p:txBody>
          <a:bodyPr rtlCol="0" wrap="square">
            <a:spAutoFit/>
          </a:bodyPr>
          <a:lstStyle/>
          <a:p>
            <a:r>
              <a:rPr b="1" dirty="0" lang="fr-FR" smtClean="0">
                <a:solidFill>
                  <a:srgbClr val="0070C0"/>
                </a:solidFill>
              </a:rPr>
              <a:t>Pâtisserie: emballage de makroudh en vrac du fournisseur « SEGNI », la liste des ingrédients était manquante sur l’étiquette UHD.  </a:t>
            </a:r>
            <a:endParaRPr b="1" dirty="0" lang="fr-FR" u="sng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cstate="email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39552" y="1376660"/>
            <a:ext cx="3502340" cy="414908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cstate="email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 rot="5400000">
            <a:off x="4850372" y="1026280"/>
            <a:ext cx="3403695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014437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27584" y="6093296"/>
            <a:ext cx="756084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Gestion de déchets: le local poubelle est localisé dans la zone de réception, cloisonné en grillage et non climatisé.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700" y="1484784"/>
            <a:ext cx="5472608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23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7504" y="5949280"/>
            <a:ext cx="8964488" cy="830997"/>
          </a:xfrm>
          <a:prstGeom prst="rect">
            <a:avLst/>
          </a:prstGeom>
          <a:solidFill>
            <a:srgbClr val="FFFF00"/>
          </a:solidFill>
        </p:spPr>
        <p:txBody>
          <a:bodyPr rtlCol="0" wrap="square">
            <a:spAutoFit/>
          </a:bodyPr>
          <a:lstStyle/>
          <a:p>
            <a:r>
              <a:rPr b="1" dirty="0" lang="fr-FR" smtClean="0" sz="1600">
                <a:solidFill>
                  <a:srgbClr val="0070C0"/>
                </a:solidFill>
              </a:rPr>
              <a:t>Charcuterie/ fromage: l’étiquetage était illisible pour un boudin de charcuterie non entamé (Salami de dinde, Chahia) et une meule de fromage (Mon régal, STIF).</a:t>
            </a:r>
          </a:p>
          <a:p>
            <a:r>
              <a:rPr b="1" dirty="0" lang="fr-FR" smtClean="0" sz="1600">
                <a:solidFill>
                  <a:srgbClr val="0070C0"/>
                </a:solidFill>
              </a:rPr>
              <a:t>Un morceau de fromage </a:t>
            </a:r>
            <a:r>
              <a:rPr b="1" dirty="0" lang="fr-FR" smtClean="0" sz="1600">
                <a:solidFill>
                  <a:srgbClr val="0070C0"/>
                </a:solidFill>
              </a:rPr>
              <a:t>blanc (</a:t>
            </a:r>
            <a:r>
              <a:rPr b="1" dirty="0" err="1" lang="fr-FR" smtClean="0" sz="1600">
                <a:solidFill>
                  <a:srgbClr val="0070C0"/>
                </a:solidFill>
              </a:rPr>
              <a:t>sardaigne</a:t>
            </a:r>
            <a:r>
              <a:rPr b="1" dirty="0" lang="fr-FR" smtClean="0" sz="1600">
                <a:solidFill>
                  <a:srgbClr val="0070C0"/>
                </a:solidFill>
              </a:rPr>
              <a:t>) </a:t>
            </a:r>
            <a:r>
              <a:rPr b="1" dirty="0" lang="fr-FR" smtClean="0" sz="1600">
                <a:solidFill>
                  <a:srgbClr val="0070C0"/>
                </a:solidFill>
              </a:rPr>
              <a:t>était dépourvu d’identification.</a:t>
            </a:r>
            <a:endParaRPr b="1" dirty="0" lang="fr-FR" sz="160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cstate="email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"/>
          <a:stretch/>
        </p:blipFill>
        <p:spPr>
          <a:xfrm>
            <a:off x="755576" y="1124744"/>
            <a:ext cx="3989813" cy="306288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cstate="email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048164" y="1124744"/>
            <a:ext cx="2376264" cy="468051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cstate="email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" r="109"/>
          <a:stretch/>
        </p:blipFill>
        <p:spPr>
          <a:xfrm>
            <a:off x="1331640" y="4256658"/>
            <a:ext cx="2520280" cy="154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573027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11560" y="5877272"/>
            <a:ext cx="8280412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Charcuterie/ </a:t>
            </a:r>
            <a:r>
              <a:rPr lang="fr-FR" b="1" dirty="0" smtClean="0">
                <a:solidFill>
                  <a:srgbClr val="0070C0"/>
                </a:solidFill>
              </a:rPr>
              <a:t>fromage: hausse importante de la T° à cœur des morceaux de fromage LS (T°= 14,2°C&lt;10°C), la température du meuble variait entre 16 et 19°C. Réparer en urgence le meuble.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988" y="1628800"/>
            <a:ext cx="4932040" cy="369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98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33623" y="6093296"/>
            <a:ext cx="8230866" cy="646331"/>
          </a:xfrm>
          <a:prstGeom prst="rect">
            <a:avLst/>
          </a:prstGeom>
          <a:solidFill>
            <a:srgbClr val="FFFF00"/>
          </a:solidFill>
        </p:spPr>
        <p:txBody>
          <a:bodyPr rtlCol="0" wrap="square">
            <a:spAutoFit/>
          </a:bodyPr>
          <a:lstStyle/>
          <a:p>
            <a:r>
              <a:rPr b="1" dirty="0" lang="fr-FR">
                <a:solidFill>
                  <a:srgbClr val="0070C0"/>
                </a:solidFill>
              </a:rPr>
              <a:t>Traiteur: meuble d’exposition partiellement </a:t>
            </a:r>
            <a:r>
              <a:rPr b="1" dirty="0" lang="fr-FR" smtClean="0">
                <a:solidFill>
                  <a:srgbClr val="0070C0"/>
                </a:solidFill>
              </a:rPr>
              <a:t>protégé.</a:t>
            </a:r>
            <a:endParaRPr b="1" dirty="0" lang="fr-FR">
              <a:solidFill>
                <a:srgbClr val="0070C0"/>
              </a:solidFill>
            </a:endParaRPr>
          </a:p>
          <a:p>
            <a:r>
              <a:rPr b="1" dirty="0" lang="fr-FR" smtClean="0">
                <a:solidFill>
                  <a:srgbClr val="0070C0"/>
                </a:solidFill>
              </a:rPr>
              <a:t>Développement de givre au niveau du comptoir frigorifique. </a:t>
            </a:r>
            <a:endParaRPr b="1" dirty="0" lang="fr-FR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cstate="email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" r="65"/>
          <a:stretch/>
        </p:blipFill>
        <p:spPr>
          <a:xfrm>
            <a:off x="878147" y="3717032"/>
            <a:ext cx="3635896" cy="215579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cstate="email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" r="8"/>
          <a:stretch/>
        </p:blipFill>
        <p:spPr>
          <a:xfrm>
            <a:off x="2915816" y="1206594"/>
            <a:ext cx="5256584" cy="23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474871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63588" y="6165304"/>
            <a:ext cx="7560840" cy="369332"/>
          </a:xfrm>
          <a:prstGeom prst="rect">
            <a:avLst/>
          </a:prstGeom>
          <a:solidFill>
            <a:srgbClr val="FFFF00"/>
          </a:solidFill>
        </p:spPr>
        <p:txBody>
          <a:bodyPr rtlCol="0" wrap="square">
            <a:spAutoFit/>
          </a:bodyPr>
          <a:lstStyle/>
          <a:p>
            <a:r>
              <a:rPr b="1" dirty="0" lang="fr-FR" smtClean="0">
                <a:solidFill>
                  <a:srgbClr val="0070C0"/>
                </a:solidFill>
              </a:rPr>
              <a:t>FLEG, Traiteur: les DEIVs étaient défaillants.</a:t>
            </a:r>
            <a:endParaRPr b="1" dirty="0" lang="fr-FR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cstate="email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220072" y="1268760"/>
            <a:ext cx="3816424" cy="331950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cstate="email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" r="6"/>
          <a:stretch/>
        </p:blipFill>
        <p:spPr>
          <a:xfrm>
            <a:off x="170794" y="1268760"/>
            <a:ext cx="4833254" cy="246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340478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37835" y="5877272"/>
            <a:ext cx="8526653" cy="923330"/>
          </a:xfrm>
          <a:prstGeom prst="rect">
            <a:avLst/>
          </a:prstGeom>
          <a:solidFill>
            <a:srgbClr val="FFFF00"/>
          </a:solidFill>
        </p:spPr>
        <p:txBody>
          <a:bodyPr rtlCol="0" wrap="square">
            <a:spAutoFit/>
          </a:bodyPr>
          <a:lstStyle/>
          <a:p>
            <a:r>
              <a:rPr b="1" dirty="0" lang="fr-FR">
                <a:solidFill>
                  <a:srgbClr val="0070C0"/>
                </a:solidFill>
              </a:rPr>
              <a:t>Poissonnerie: le robinet du poste lave-main était démonté</a:t>
            </a:r>
            <a:r>
              <a:rPr b="1" dirty="0" lang="fr-FR" smtClean="0">
                <a:solidFill>
                  <a:srgbClr val="0070C0"/>
                </a:solidFill>
              </a:rPr>
              <a:t>. </a:t>
            </a:r>
          </a:p>
          <a:p>
            <a:r>
              <a:rPr b="1" dirty="0" lang="fr-FR" smtClean="0">
                <a:solidFill>
                  <a:srgbClr val="0070C0"/>
                </a:solidFill>
              </a:rPr>
              <a:t>Présence </a:t>
            </a:r>
            <a:r>
              <a:rPr b="1" dirty="0" lang="fr-FR">
                <a:solidFill>
                  <a:srgbClr val="0070C0"/>
                </a:solidFill>
              </a:rPr>
              <a:t>de rouilles au niveau du sol</a:t>
            </a:r>
            <a:r>
              <a:rPr b="1" dirty="0" lang="fr-FR" smtClean="0">
                <a:solidFill>
                  <a:srgbClr val="0070C0"/>
                </a:solidFill>
              </a:rPr>
              <a:t>. </a:t>
            </a:r>
          </a:p>
          <a:p>
            <a:r>
              <a:rPr b="1" dirty="0" lang="fr-FR" smtClean="0">
                <a:solidFill>
                  <a:srgbClr val="0070C0"/>
                </a:solidFill>
              </a:rPr>
              <a:t>Présence </a:t>
            </a:r>
            <a:r>
              <a:rPr b="1" dirty="0" lang="fr-FR">
                <a:solidFill>
                  <a:srgbClr val="0070C0"/>
                </a:solidFill>
              </a:rPr>
              <a:t>de traces de rouille sur la soudure de la pelle à glace.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cstate="email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588224" y="1218269"/>
            <a:ext cx="2448272" cy="300281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cstate="email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7795" y="1196752"/>
            <a:ext cx="3312368" cy="266512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cstate="email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"/>
          <a:stretch/>
        </p:blipFill>
        <p:spPr>
          <a:xfrm>
            <a:off x="3485710" y="2420888"/>
            <a:ext cx="3030506" cy="292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198738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63588" y="6165304"/>
            <a:ext cx="7560840" cy="646331"/>
          </a:xfrm>
          <a:prstGeom prst="rect">
            <a:avLst/>
          </a:prstGeom>
          <a:solidFill>
            <a:srgbClr val="FFFF00"/>
          </a:solidFill>
        </p:spPr>
        <p:txBody>
          <a:bodyPr rtlCol="0" wrap="square">
            <a:spAutoFit/>
          </a:bodyPr>
          <a:lstStyle/>
          <a:p>
            <a:r>
              <a:rPr b="1" dirty="0" lang="fr-FR" smtClean="0">
                <a:solidFill>
                  <a:srgbClr val="0070C0"/>
                </a:solidFill>
              </a:rPr>
              <a:t>Poissonnerie: manque de la dénomination en arabe sur les piques prix sur l’étal.</a:t>
            </a:r>
            <a:endParaRPr b="1" dirty="0" lang="fr-FR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cstate="email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" r="19"/>
          <a:stretch/>
        </p:blipFill>
        <p:spPr>
          <a:xfrm>
            <a:off x="323528" y="1412775"/>
            <a:ext cx="4104456" cy="328356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cstate="email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"/>
          <a:stretch/>
        </p:blipFill>
        <p:spPr>
          <a:xfrm>
            <a:off x="5004048" y="1412775"/>
            <a:ext cx="4032448" cy="328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786538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63588" y="6165304"/>
            <a:ext cx="7560840" cy="646331"/>
          </a:xfrm>
          <a:prstGeom prst="rect">
            <a:avLst/>
          </a:prstGeom>
          <a:solidFill>
            <a:srgbClr val="FFFF00"/>
          </a:solidFill>
        </p:spPr>
        <p:txBody>
          <a:bodyPr rtlCol="0" wrap="square">
            <a:spAutoFit/>
          </a:bodyPr>
          <a:lstStyle/>
          <a:p>
            <a:r>
              <a:rPr b="1" dirty="0" lang="fr-FR" smtClean="0">
                <a:solidFill>
                  <a:srgbClr val="0070C0"/>
                </a:solidFill>
              </a:rPr>
              <a:t>Vestiaires: certains casiers étaient rouillés.</a:t>
            </a:r>
          </a:p>
          <a:p>
            <a:r>
              <a:rPr b="1" dirty="0" lang="fr-FR" smtClean="0">
                <a:solidFill>
                  <a:srgbClr val="0070C0"/>
                </a:solidFill>
              </a:rPr>
              <a:t>Interdire le stockage de la nourriture dans les casiers.</a:t>
            </a:r>
            <a:endParaRPr b="1" dirty="0" lang="fr-FR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cstate="email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" r="100"/>
          <a:stretch/>
        </p:blipFill>
        <p:spPr>
          <a:xfrm>
            <a:off x="5400092" y="1471328"/>
            <a:ext cx="3024336" cy="366886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cstate="email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" r="30"/>
          <a:stretch/>
        </p:blipFill>
        <p:spPr>
          <a:xfrm>
            <a:off x="755576" y="1471328"/>
            <a:ext cx="4003860" cy="282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821526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63588" y="6021288"/>
            <a:ext cx="7560840" cy="646331"/>
          </a:xfrm>
          <a:prstGeom prst="rect">
            <a:avLst/>
          </a:prstGeom>
          <a:solidFill>
            <a:srgbClr val="FFFF00"/>
          </a:solidFill>
        </p:spPr>
        <p:txBody>
          <a:bodyPr rtlCol="0" wrap="square">
            <a:spAutoFit/>
          </a:bodyPr>
          <a:lstStyle/>
          <a:p>
            <a:r>
              <a:rPr b="1" dirty="0" lang="fr-FR" smtClean="0">
                <a:solidFill>
                  <a:srgbClr val="0070C0"/>
                </a:solidFill>
              </a:rPr>
              <a:t>Charcuterie/fromage: les piques prix étaient mis sur la grille d’aération. Interdire cette pratique.</a:t>
            </a:r>
            <a:endParaRPr b="1" dirty="0" lang="fr-FR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cstate="email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"/>
          <a:stretch/>
        </p:blipFill>
        <p:spPr>
          <a:xfrm>
            <a:off x="1147772" y="1412776"/>
            <a:ext cx="6992471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109379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42946</TotalTime>
  <Words>295</Words>
  <Application>Microsoft Office PowerPoint</Application>
  <PresentationFormat>Affichage à l'écran (4:3)</PresentationFormat>
  <Paragraphs>24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QLC</cp:lastModifiedBy>
  <cp:revision>659</cp:revision>
  <cp:lastPrinted>2016-02-08T19:41:58Z</cp:lastPrinted>
  <dcterms:created xsi:type="dcterms:W3CDTF">2014-03-07T09:21:22Z</dcterms:created>
  <dcterms:modified xsi:type="dcterms:W3CDTF">2019-02-27T14:10:39Z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1698887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D6.1.0</vt:lpwstr>
  </property>
</Properties>
</file>