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06/08/2018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06/08/2018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Mourouj4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3.wdp" Type="http://schemas.microsoft.com/office/2007/relationships/hdphoto"/><Relationship Id="rId4" Target="../media/image28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7" Target="../media/hdphoto6.wdp" Type="http://schemas.microsoft.com/office/2007/relationships/hdphoto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7.jpeg" Type="http://schemas.openxmlformats.org/officeDocument/2006/relationships/image"/><Relationship Id="rId5" Target="../media/hdphoto5.wdp" Type="http://schemas.microsoft.com/office/2007/relationships/hdphoto"/><Relationship Id="rId4" Target="../media/image36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Mourouj</a:t>
            </a:r>
            <a:r>
              <a:rPr lang="fr-FR" sz="3600" b="1" dirty="0" smtClean="0">
                <a:solidFill>
                  <a:srgbClr val="FFC000"/>
                </a:solidFill>
              </a:rPr>
              <a:t> 4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30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</a:rPr>
              <a:t>Juillet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2" y="908720"/>
            <a:ext cx="4011910" cy="53492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47456" y="1196752"/>
            <a:ext cx="4896544" cy="10801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" l="-1337"/>
          <a:stretch/>
        </p:blipFill>
        <p:spPr>
          <a:xfrm>
            <a:off x="4374409" y="2564904"/>
            <a:ext cx="4642638" cy="175388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16016" y="4611271"/>
            <a:ext cx="3776354" cy="1754326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L’enregistrement de la traçabilité de la date 26/07/18 était manquant, les deux morceaux Meule Gouda et Gruyère Souani n’étaient pas mentionnés.</a:t>
            </a:r>
            <a:endParaRPr b="1" dirty="0" lang="fr-F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381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22813"/>
            <a:ext cx="3689311" cy="27669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/>
        </p:blipFill>
        <p:spPr>
          <a:xfrm>
            <a:off x="4644008" y="1196752"/>
            <a:ext cx="3291830" cy="33089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7984" y="4797152"/>
            <a:ext cx="3995936" cy="1754326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1/Le robinet était rompu au niveau de la plonge du  terminal de cuisson.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2/Les pédales étaient défaillantes pour les poubelles des rayons terminal de cuisson et FLEG.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5"/>
          <a:stretch/>
        </p:blipFill>
        <p:spPr>
          <a:xfrm>
            <a:off x="611560" y="908720"/>
            <a:ext cx="2867769" cy="28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6662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533" y="1364771"/>
            <a:ext cx="4224471" cy="31683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6484" y="1473752"/>
            <a:ext cx="5148064" cy="38610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8033" y="5378143"/>
            <a:ext cx="399593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Exposition </a:t>
            </a:r>
            <a:r>
              <a:rPr lang="fr-FR" b="1" u="sng" dirty="0" err="1" smtClean="0">
                <a:solidFill>
                  <a:srgbClr val="0070C0"/>
                </a:solidFill>
              </a:rPr>
              <a:t>Boul</a:t>
            </a:r>
            <a:r>
              <a:rPr lang="fr-FR" b="1" u="sng" dirty="0" smtClean="0">
                <a:solidFill>
                  <a:srgbClr val="0070C0"/>
                </a:solidFill>
              </a:rPr>
              <a:t>/pat : </a:t>
            </a:r>
            <a:r>
              <a:rPr lang="fr-FR" b="1" dirty="0" smtClean="0">
                <a:solidFill>
                  <a:srgbClr val="0070C0"/>
                </a:solidFill>
              </a:rPr>
              <a:t>Les caisses d’exposition des pains n’étaient dans un état de propreté satisfaisante.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286001" y="1916832"/>
            <a:ext cx="413791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89181"/>
            <a:ext cx="4176464" cy="55686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16016" y="6237312"/>
            <a:ext cx="43204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PLS: </a:t>
            </a:r>
            <a:r>
              <a:rPr lang="fr-FR" b="1" dirty="0" smtClean="0">
                <a:solidFill>
                  <a:srgbClr val="0070C0"/>
                </a:solidFill>
              </a:rPr>
              <a:t>La chambranle était abimée.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029912" cy="53732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1548" y="539172"/>
            <a:ext cx="3513432" cy="46845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23928" y="5612471"/>
            <a:ext cx="39959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Dépassement de la DLC pour un lot de yaourts à boire Vit’up 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18099" y="3667336"/>
            <a:ext cx="2304256" cy="1057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9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" y="728700"/>
            <a:ext cx="4362603" cy="32719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85" y="1052736"/>
            <a:ext cx="4355976" cy="32669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33824"/>
            <a:ext cx="3635896" cy="27269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11960" y="5361307"/>
            <a:ext cx="430527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Ecaillement du revêtement  des étagères des meubles d’exposition.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" y="692696"/>
            <a:ext cx="4475989" cy="33569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68" y="908720"/>
            <a:ext cx="4379979" cy="3284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03032"/>
            <a:ext cx="3635896" cy="27269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07768" y="4409728"/>
            <a:ext cx="399593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négatif des produits surgelés: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1/Présence d’égouttage au niveau de la partie basse des portières                                             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2/Le cache était démonté.             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3/Présence d’une quantité de givre.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0828"/>
            <a:ext cx="3813888" cy="50851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60828"/>
            <a:ext cx="4668011" cy="35010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7984" y="4797152"/>
            <a:ext cx="399593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</a:t>
            </a:r>
            <a:r>
              <a:rPr lang="fr-FR" b="1" dirty="0" smtClean="0">
                <a:solidFill>
                  <a:srgbClr val="0070C0"/>
                </a:solidFill>
              </a:rPr>
              <a:t>: Des ingrédients étaient barrés manuellement pour les deux produits.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1/</a:t>
            </a:r>
            <a:r>
              <a:rPr lang="fr-FR" b="1" dirty="0" err="1" smtClean="0">
                <a:solidFill>
                  <a:srgbClr val="0070C0"/>
                </a:solidFill>
              </a:rPr>
              <a:t>Hrouss</a:t>
            </a:r>
            <a:r>
              <a:rPr lang="fr-FR" b="1" dirty="0" smtClean="0">
                <a:solidFill>
                  <a:srgbClr val="0070C0"/>
                </a:solidFill>
              </a:rPr>
              <a:t> de « Epices et saveurs  ». 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2/Chocolat en poudre « </a:t>
            </a:r>
            <a:r>
              <a:rPr lang="fr-FR" b="1" dirty="0" err="1" smtClean="0">
                <a:solidFill>
                  <a:srgbClr val="0070C0"/>
                </a:solidFill>
              </a:rPr>
              <a:t>Bannania</a:t>
            </a:r>
            <a:r>
              <a:rPr lang="fr-FR" b="1" dirty="0" smtClean="0">
                <a:solidFill>
                  <a:srgbClr val="0070C0"/>
                </a:solidFill>
              </a:rPr>
              <a:t> ».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16016" y="5301208"/>
            <a:ext cx="3600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</a:t>
            </a:r>
            <a:r>
              <a:rPr lang="fr-FR" b="1" dirty="0" smtClean="0">
                <a:solidFill>
                  <a:srgbClr val="0070C0"/>
                </a:solidFill>
              </a:rPr>
              <a:t>: Le sol était crevassé et fortement abimé sur plusieurs niveaux.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908756"/>
            <a:ext cx="3643808" cy="27328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08" y="1052736"/>
            <a:ext cx="4391472" cy="32936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5" y="3717032"/>
            <a:ext cx="3880520" cy="29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805264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Fromages /charcuterie: </a:t>
            </a:r>
            <a:r>
              <a:rPr lang="fr-FR" b="1" dirty="0" smtClean="0">
                <a:solidFill>
                  <a:srgbClr val="0070C0"/>
                </a:solidFill>
              </a:rPr>
              <a:t>Entreposage des étiquettes des prix </a:t>
            </a:r>
            <a:r>
              <a:rPr lang="fr-FR" b="1" dirty="0" smtClean="0">
                <a:solidFill>
                  <a:srgbClr val="0070C0"/>
                </a:solidFill>
              </a:rPr>
              <a:t>au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dessus des grilles d’aération.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1052736"/>
            <a:ext cx="6013309" cy="4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5" y="891534"/>
            <a:ext cx="3839701" cy="28797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66" y="849399"/>
            <a:ext cx="3895881" cy="29219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73735"/>
            <a:ext cx="3839701" cy="28797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07" y="3873735"/>
            <a:ext cx="3844007" cy="28830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9134" y="3714490"/>
            <a:ext cx="7848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sol était écaillé au niveau des CF et du couloirs 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949280"/>
            <a:ext cx="81083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Le poste lave-mains était bouché ,avec présence de traces de rouille au niveau tuyau de la douchette.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60106"/>
            <a:ext cx="3435846" cy="45811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36712"/>
            <a:ext cx="3528392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43841"/>
            <a:ext cx="83174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b="1" dirty="0" smtClean="0">
                <a:solidFill>
                  <a:srgbClr val="0070C0"/>
                </a:solidFill>
              </a:rPr>
              <a:t>Présence de traces de rouille et de soudure au niveau de la pelle à glace.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300192" cy="47251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536" y="6237312"/>
            <a:ext cx="83174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Etal Poissonnerie</a:t>
            </a:r>
            <a:r>
              <a:rPr lang="fr-FR" b="1" dirty="0" smtClean="0">
                <a:solidFill>
                  <a:srgbClr val="0070C0"/>
                </a:solidFill>
              </a:rPr>
              <a:t>: Ajouter la langue arabe au niveau des ardoises 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6" y="836712"/>
            <a:ext cx="3672408" cy="27543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971933" cy="29789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717032"/>
            <a:ext cx="4091947" cy="30689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46947" y="5255048"/>
            <a:ext cx="29100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Plusieurs DEIV étaient non fonctionnels.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/>
          <a:stretch/>
        </p:blipFill>
        <p:spPr>
          <a:xfrm>
            <a:off x="323528" y="836712"/>
            <a:ext cx="4752528" cy="4293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4198"/>
            <a:ext cx="3810832" cy="28581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2646" y="5805264"/>
            <a:ext cx="8317432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Fromages/charcuterie: </a:t>
            </a:r>
            <a:r>
              <a:rPr b="1" dirty="0" lang="fr-FR" smtClean="0">
                <a:solidFill>
                  <a:srgbClr val="0070C0"/>
                </a:solidFill>
              </a:rPr>
              <a:t>Présence de traces de moisissures à la surface d’un morceau de fromage Gruyère Souani ,emballé le 26/07.</a:t>
            </a:r>
            <a:endParaRPr b="1" dirty="0" lang="fr-FR" u="sng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4139952" y="2204864"/>
            <a:ext cx="576064" cy="778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6660232" y="3356992"/>
            <a:ext cx="46525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5199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38389</TotalTime>
  <Words>279</Words>
  <Application>Microsoft Office PowerPoint</Application>
  <PresentationFormat>Affichage à l'écran (4:3)</PresentationFormat>
  <Paragraphs>26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639</cp:revision>
  <cp:lastPrinted>2016-02-08T19:41:58Z</cp:lastPrinted>
  <dcterms:created xsi:type="dcterms:W3CDTF">2014-03-07T09:21:22Z</dcterms:created>
  <dcterms:modified xsi:type="dcterms:W3CDTF">2018-08-06T07:38:38Z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1381574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