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510" r:id="rId3"/>
    <p:sldId id="511" r:id="rId4"/>
    <p:sldId id="512" r:id="rId5"/>
    <p:sldId id="513" r:id="rId6"/>
    <p:sldId id="514" r:id="rId7"/>
    <p:sldId id="515" r:id="rId8"/>
    <p:sldId id="516" r:id="rId9"/>
    <p:sldId id="517" r:id="rId10"/>
    <p:sldId id="518" r:id="rId11"/>
    <p:sldId id="522" r:id="rId12"/>
    <p:sldId id="519" r:id="rId13"/>
    <p:sldId id="523" r:id="rId14"/>
    <p:sldId id="520" r:id="rId15"/>
    <p:sldId id="521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94434" autoAdjust="0"/>
  </p:normalViewPr>
  <p:slideViewPr>
    <p:cSldViewPr>
      <p:cViewPr varScale="1">
        <p:scale>
          <a:sx n="46" d="100"/>
          <a:sy n="46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Mourouj</a:t>
            </a:r>
            <a:r>
              <a:rPr lang="fr-FR" altLang="fr-FR" kern="0" baseline="0" dirty="0" smtClean="0"/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Mourouj</a:t>
            </a:r>
            <a:r>
              <a:rPr lang="fr-FR" sz="3600" b="1" dirty="0" smtClean="0">
                <a:solidFill>
                  <a:srgbClr val="FFC000"/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27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</a:rPr>
              <a:t>Mars 2018 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3484"/>
            <a:ext cx="4572661" cy="342949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75" y="1628800"/>
            <a:ext cx="4224469" cy="3168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5805264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Négative Poissonnerie: </a:t>
            </a:r>
            <a:r>
              <a:rPr lang="fr-FR" b="1" dirty="0" smtClean="0">
                <a:solidFill>
                  <a:srgbClr val="0070C0"/>
                </a:solidFill>
              </a:rPr>
              <a:t>Présence d’une quantité importante de givre : plafond, tube néon ,étagères et cartons.</a:t>
            </a:r>
            <a:endParaRPr lang="fr-FR" b="1" u="sng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043608" y="1844824"/>
            <a:ext cx="864096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916851" y="3152161"/>
            <a:ext cx="576064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444208" y="2564904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4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320480" cy="324036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8" r="12281"/>
          <a:stretch/>
        </p:blipFill>
        <p:spPr>
          <a:xfrm>
            <a:off x="4661768" y="1340768"/>
            <a:ext cx="4341659" cy="2952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5445224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des produits surgelés: </a:t>
            </a:r>
            <a:r>
              <a:rPr lang="fr-FR" b="1" dirty="0" smtClean="0">
                <a:solidFill>
                  <a:srgbClr val="0070C0"/>
                </a:solidFill>
              </a:rPr>
              <a:t>Présence d’une quantité importante de givre.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331640" y="1772816"/>
            <a:ext cx="36004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516216" y="1556792"/>
            <a:ext cx="432048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1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49102"/>
            <a:ext cx="4719544" cy="353965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18013" r="10793" b="15084"/>
          <a:stretch/>
        </p:blipFill>
        <p:spPr>
          <a:xfrm>
            <a:off x="5652120" y="1244344"/>
            <a:ext cx="3024336" cy="37444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84" y="5589240"/>
            <a:ext cx="698477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Labo. Traiteur</a:t>
            </a:r>
            <a:r>
              <a:rPr lang="fr-FR" b="1" dirty="0" smtClean="0">
                <a:solidFill>
                  <a:srgbClr val="0070C0"/>
                </a:solidFill>
              </a:rPr>
              <a:t>: Le revêtement du sol était écaillé. Jointures abîmées.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444208" y="2060848"/>
            <a:ext cx="576064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1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58770"/>
            <a:ext cx="4536504" cy="34023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10457" r="9804" b="11111"/>
          <a:stretch/>
        </p:blipFill>
        <p:spPr>
          <a:xfrm>
            <a:off x="5220072" y="1727811"/>
            <a:ext cx="3730014" cy="2664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558924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err="1" smtClean="0">
                <a:solidFill>
                  <a:srgbClr val="0070C0"/>
                </a:solidFill>
              </a:rPr>
              <a:t>Boul</a:t>
            </a:r>
            <a:r>
              <a:rPr lang="fr-FR" b="1" u="sng" dirty="0" smtClean="0">
                <a:solidFill>
                  <a:srgbClr val="0070C0"/>
                </a:solidFill>
              </a:rPr>
              <a:t>/pat: </a:t>
            </a:r>
            <a:r>
              <a:rPr lang="fr-FR" b="1" dirty="0" smtClean="0">
                <a:solidFill>
                  <a:srgbClr val="0070C0"/>
                </a:solidFill>
              </a:rPr>
              <a:t>Le revêtement du sol était écaillé . L’un des tubes du DEIV était non fonctionnel. </a:t>
            </a:r>
            <a:endParaRPr lang="fr-FR" b="1" u="sng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580112" y="3212976"/>
            <a:ext cx="720080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0" y="836712"/>
            <a:ext cx="4392488" cy="329436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392488" cy="3294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5976" y="4868992"/>
            <a:ext cx="468052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PLS: </a:t>
            </a:r>
            <a:r>
              <a:rPr lang="fr-FR" b="1" dirty="0" smtClean="0">
                <a:solidFill>
                  <a:srgbClr val="0070C0"/>
                </a:solidFill>
              </a:rPr>
              <a:t>Le revêtement du sol était abîmé à plusieurs niveaux . Les jointures étaient démontées. Et l’un des tubes néons était non fonctionnel.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6010"/>
            <a:ext cx="3528392" cy="2646294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1115616" y="4797152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841254" y="1916832"/>
            <a:ext cx="144016" cy="639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942828" cy="2957121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80"/>
                    </a14:imgEffect>
                    <a14:imgEffect>
                      <a14:saturation sat="2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3" t="40270" r="1688" b="19008"/>
          <a:stretch/>
        </p:blipFill>
        <p:spPr>
          <a:xfrm rot="10860000">
            <a:off x="272314" y="3967436"/>
            <a:ext cx="7668138" cy="2449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1700808"/>
            <a:ext cx="381642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Stand LS Poissonnerie</a:t>
            </a:r>
            <a:r>
              <a:rPr lang="fr-FR" b="1" dirty="0" smtClean="0">
                <a:solidFill>
                  <a:srgbClr val="0070C0"/>
                </a:solidFill>
              </a:rPr>
              <a:t>: certaines étiquettes de quelques pots d’anchois marinés présentaient 2 DF et pas de DLC.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13791" y="4037444"/>
            <a:ext cx="1340954" cy="69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6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5805264"/>
            <a:ext cx="7128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Boucherie</a:t>
            </a:r>
            <a:r>
              <a:rPr lang="fr-FR" b="1" dirty="0" smtClean="0">
                <a:solidFill>
                  <a:srgbClr val="0070C0"/>
                </a:solidFill>
              </a:rPr>
              <a:t>: Le revêtement du sol était fortement écaillé.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2" y="1124744"/>
            <a:ext cx="4476650" cy="335748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73" y="1700808"/>
            <a:ext cx="4284630" cy="32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594928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Boucherie</a:t>
            </a:r>
            <a:r>
              <a:rPr lang="fr-FR" b="1" dirty="0" smtClean="0">
                <a:solidFill>
                  <a:srgbClr val="0070C0"/>
                </a:solidFill>
              </a:rPr>
              <a:t>: Stagnation d’eau suite à une infiltration à travers les jointures non étanches. Développement de rouilles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464496" cy="334837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4115949" cy="30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7217" y="125633"/>
            <a:ext cx="4698522" cy="6264696"/>
          </a:xfrm>
        </p:spPr>
      </p:pic>
      <p:sp>
        <p:nvSpPr>
          <p:cNvPr id="5" name="Rectangle 4"/>
          <p:cNvSpPr/>
          <p:nvPr/>
        </p:nvSpPr>
        <p:spPr>
          <a:xfrm>
            <a:off x="1259632" y="5805264"/>
            <a:ext cx="662473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Charcuterie/Fromage: </a:t>
            </a:r>
            <a:r>
              <a:rPr lang="fr-FR" b="1" dirty="0" smtClean="0">
                <a:solidFill>
                  <a:srgbClr val="0070C0"/>
                </a:solidFill>
              </a:rPr>
              <a:t>Les piques prix étaient entreposés sur les grilles d’aération.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707904" y="3317162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7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556792"/>
            <a:ext cx="381642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Charcuterie/Fromage</a:t>
            </a:r>
            <a:r>
              <a:rPr lang="fr-FR" b="1" dirty="0" smtClean="0">
                <a:solidFill>
                  <a:srgbClr val="0070C0"/>
                </a:solidFill>
              </a:rPr>
              <a:t>: Le distributeur de savon liquide était non fonctionnel. Utilisation d’un flacon pour déverser le savon.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334"/>
            <a:ext cx="3887440" cy="5183253"/>
          </a:xfrm>
        </p:spPr>
      </p:pic>
    </p:spTree>
    <p:extLst>
      <p:ext uri="{BB962C8B-B14F-4D97-AF65-F5344CB8AC3E}">
        <p14:creationId xmlns:p14="http://schemas.microsoft.com/office/powerpoint/2010/main" val="11318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5148725" cy="3861544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4744"/>
            <a:ext cx="3219822" cy="4293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5724282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Stand Traiteur</a:t>
            </a:r>
            <a:r>
              <a:rPr lang="fr-FR" b="1" dirty="0" smtClean="0">
                <a:solidFill>
                  <a:srgbClr val="0070C0"/>
                </a:solidFill>
              </a:rPr>
              <a:t>: La vitre du meuble d’exposition présentait de multiples fissures. Risque de bris de verres.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835696" y="1844824"/>
            <a:ext cx="792088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696389" y="2708920"/>
            <a:ext cx="576064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5218"/>
            <a:ext cx="4476650" cy="335748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t="18632" r="16560" b="24846"/>
          <a:stretch/>
        </p:blipFill>
        <p:spPr>
          <a:xfrm>
            <a:off x="4788024" y="1303802"/>
            <a:ext cx="4274025" cy="2880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5589240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b="1" dirty="0" smtClean="0">
                <a:solidFill>
                  <a:srgbClr val="0070C0"/>
                </a:solidFill>
              </a:rPr>
              <a:t>Les jointures étaient abimées à plusieurs niveaux.</a:t>
            </a:r>
            <a:endParaRPr lang="fr-FR" b="1" u="sng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699792" y="2564904"/>
            <a:ext cx="648072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302220" y="2060848"/>
            <a:ext cx="648072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013449" cy="4510087"/>
          </a:xfrm>
        </p:spPr>
      </p:pic>
      <p:sp>
        <p:nvSpPr>
          <p:cNvPr id="4" name="Rectangle 3"/>
          <p:cNvSpPr/>
          <p:nvPr/>
        </p:nvSpPr>
        <p:spPr>
          <a:xfrm>
            <a:off x="755576" y="5805264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Etal Poissonnerie: </a:t>
            </a:r>
            <a:r>
              <a:rPr lang="fr-FR" b="1" dirty="0" smtClean="0">
                <a:solidFill>
                  <a:srgbClr val="0070C0"/>
                </a:solidFill>
              </a:rPr>
              <a:t>Le balisage des poissons exposés était seulement en langue française.</a:t>
            </a:r>
            <a:r>
              <a:rPr lang="fr-FR" b="1" dirty="0"/>
              <a:t> </a:t>
            </a:r>
            <a:r>
              <a:rPr lang="fr-FR" b="1" dirty="0">
                <a:solidFill>
                  <a:srgbClr val="0070C0"/>
                </a:solidFill>
              </a:rPr>
              <a:t>La langue arabe est l’une des langues de l’étiquetage 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760607" cy="5014143"/>
          </a:xfrm>
        </p:spPr>
      </p:pic>
      <p:sp>
        <p:nvSpPr>
          <p:cNvPr id="4" name="Rectangle 3"/>
          <p:cNvSpPr/>
          <p:nvPr/>
        </p:nvSpPr>
        <p:spPr>
          <a:xfrm>
            <a:off x="467544" y="2014116"/>
            <a:ext cx="381642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Stand Poissonnerie</a:t>
            </a:r>
            <a:r>
              <a:rPr lang="fr-FR" b="1" dirty="0" smtClean="0">
                <a:solidFill>
                  <a:srgbClr val="0070C0"/>
                </a:solidFill>
              </a:rPr>
              <a:t>: Le tuyau de la douchette était rouillé et non correctement fixé.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156176" y="1700808"/>
            <a:ext cx="288032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6732240" y="4437112"/>
            <a:ext cx="36004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41714</TotalTime>
  <Words>258</Words>
  <Application>Microsoft Office PowerPoint</Application>
  <PresentationFormat>Affichage à l'écran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624</cp:revision>
  <cp:lastPrinted>2016-02-08T19:41:58Z</cp:lastPrinted>
  <dcterms:created xsi:type="dcterms:W3CDTF">2014-03-07T09:21:22Z</dcterms:created>
  <dcterms:modified xsi:type="dcterms:W3CDTF">2018-04-04T08:27:44Z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