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8" r:id="rId2"/>
    <p:sldId id="450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1" r:id="rId12"/>
    <p:sldId id="483" r:id="rId13"/>
    <p:sldId id="484" r:id="rId14"/>
    <p:sldId id="487" r:id="rId15"/>
    <p:sldId id="488" r:id="rId16"/>
    <p:sldId id="489" r:id="rId17"/>
    <p:sldId id="490" r:id="rId18"/>
    <p:sldId id="491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1" r:id="rId27"/>
    <p:sldId id="502" r:id="rId28"/>
    <p:sldId id="503" r:id="rId29"/>
    <p:sldId id="504" r:id="rId30"/>
    <p:sldId id="505" r:id="rId31"/>
    <p:sldId id="507" r:id="rId32"/>
    <p:sldId id="509" r:id="rId3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Mourouj</a:t>
            </a:r>
            <a:r>
              <a:rPr lang="fr-FR" altLang="fr-FR" kern="0" baseline="0" dirty="0" smtClean="0"/>
              <a:t> 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Mourouj</a:t>
            </a:r>
            <a:r>
              <a:rPr lang="fr-FR" sz="3600" b="1" dirty="0" smtClean="0">
                <a:solidFill>
                  <a:srgbClr val="FFC000"/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SLAIMI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07 Septembre 2017 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2155"/>
            <a:ext cx="4011910" cy="53492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88024" y="2492896"/>
            <a:ext cx="36724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</a:t>
            </a:r>
            <a:r>
              <a:rPr lang="fr-FR" b="1" dirty="0">
                <a:solidFill>
                  <a:srgbClr val="0070C0"/>
                </a:solidFill>
              </a:rPr>
              <a:t>de réception :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Le monte-charge </a:t>
            </a:r>
            <a:r>
              <a:rPr lang="fr-FR" b="1" dirty="0">
                <a:solidFill>
                  <a:srgbClr val="0070C0"/>
                </a:solidFill>
              </a:rPr>
              <a:t>manquait de </a:t>
            </a:r>
            <a:r>
              <a:rPr lang="fr-FR" b="1" dirty="0" smtClean="0">
                <a:solidFill>
                  <a:srgbClr val="0070C0"/>
                </a:solidFill>
              </a:rPr>
              <a:t>propreté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2155"/>
            <a:ext cx="4011910" cy="5349213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 rot="8316988">
            <a:off x="3988290" y="4267156"/>
            <a:ext cx="432048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 rot="8316988">
            <a:off x="2739255" y="4643072"/>
            <a:ext cx="432048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 rot="8316988">
            <a:off x="1371102" y="5255141"/>
            <a:ext cx="432048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765886" y="2060848"/>
            <a:ext cx="369454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Olives, épices </a:t>
            </a:r>
            <a:r>
              <a:rPr lang="fr-FR" b="1" dirty="0">
                <a:solidFill>
                  <a:srgbClr val="0070C0"/>
                </a:solidFill>
              </a:rPr>
              <a:t>et condiments : Le sol de la zone de stockage des produits secs manquait de propreté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83918" cy="5445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60032" y="2492896"/>
            <a:ext cx="3600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Le seuil de la porte du congélateur de stockage est ébréché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12" y="1412777"/>
            <a:ext cx="3186354" cy="42484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989930"/>
            <a:ext cx="77716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</a:t>
            </a:r>
            <a:r>
              <a:rPr lang="fr-FR" b="1" dirty="0" smtClean="0">
                <a:solidFill>
                  <a:srgbClr val="0070C0"/>
                </a:solidFill>
              </a:rPr>
              <a:t>Le </a:t>
            </a:r>
            <a:r>
              <a:rPr lang="fr-FR" b="1" dirty="0">
                <a:solidFill>
                  <a:srgbClr val="0070C0"/>
                </a:solidFill>
              </a:rPr>
              <a:t>meuble </a:t>
            </a:r>
            <a:r>
              <a:rPr lang="fr-FR" b="1" dirty="0" smtClean="0">
                <a:solidFill>
                  <a:srgbClr val="0070C0"/>
                </a:solidFill>
              </a:rPr>
              <a:t>réfrigérés </a:t>
            </a:r>
            <a:r>
              <a:rPr lang="fr-FR" b="1" dirty="0">
                <a:solidFill>
                  <a:srgbClr val="0070C0"/>
                </a:solidFill>
              </a:rPr>
              <a:t>des sandwichs manquait </a:t>
            </a:r>
            <a:r>
              <a:rPr lang="fr-FR" b="1" dirty="0" smtClean="0">
                <a:solidFill>
                  <a:srgbClr val="0070C0"/>
                </a:solidFill>
              </a:rPr>
              <a:t>d'</a:t>
            </a:r>
            <a:r>
              <a:rPr lang="fr-FR" b="1" dirty="0" err="1" smtClean="0">
                <a:solidFill>
                  <a:srgbClr val="0070C0"/>
                </a:solidFill>
              </a:rPr>
              <a:t>étanchiété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2483768" y="2132856"/>
            <a:ext cx="360040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2952328" cy="39364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768"/>
            <a:ext cx="2919317" cy="38924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2163976" cy="28853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4" y="2852935"/>
            <a:ext cx="2163976" cy="28853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5980638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Absence de mention de la date d'ouverture des produits de conserve "Thon" et "champignon"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975906" cy="53012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6017" y="2348880"/>
            <a:ext cx="37444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Les plaques de cuisson sont </a:t>
            </a:r>
            <a:r>
              <a:rPr lang="fr-FR" b="1" dirty="0" smtClean="0">
                <a:solidFill>
                  <a:srgbClr val="0070C0"/>
                </a:solidFill>
              </a:rPr>
              <a:t>carbonisées. </a:t>
            </a:r>
            <a:r>
              <a:rPr lang="fr-FR" b="1" dirty="0">
                <a:solidFill>
                  <a:srgbClr val="0070C0"/>
                </a:solidFill>
              </a:rPr>
              <a:t>Eliminer ces </a:t>
            </a:r>
            <a:r>
              <a:rPr lang="fr-FR" b="1" dirty="0" smtClean="0">
                <a:solidFill>
                  <a:srgbClr val="0070C0"/>
                </a:solidFill>
              </a:rPr>
              <a:t>ustensiles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2" y="1368152"/>
            <a:ext cx="3327834" cy="44371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6023029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La surface sous le palette et les étagères du congélateur manquaient de propreté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58" y="1368152"/>
            <a:ext cx="3327834" cy="44371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59632" y="1628800"/>
            <a:ext cx="28873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positive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2040" y="5013176"/>
            <a:ext cx="29593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Congélateur commun traiteur poissonnerie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8152"/>
            <a:ext cx="4083918" cy="5445224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>
            <a:off x="1907704" y="2420888"/>
            <a:ext cx="144016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6064376">
            <a:off x="2065557" y="3803295"/>
            <a:ext cx="144016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840790" y="2348880"/>
            <a:ext cx="361964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Le seuil de la porte du congélateur de stockage est ébréché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0" y="1340768"/>
            <a:ext cx="4063380" cy="54178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340768"/>
            <a:ext cx="4416490" cy="3312368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>
          <a:xfrm rot="18221270">
            <a:off x="1025745" y="2278294"/>
            <a:ext cx="247618" cy="11408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283969" y="5013176"/>
            <a:ext cx="441649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givre au niveau du congélateur de stockage commun (traiteur, poissonnerie)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3" y="1340769"/>
            <a:ext cx="3610669" cy="48142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38" y="1340768"/>
            <a:ext cx="3610670" cy="48142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16530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distributeur de papier du local charcuterie et fromage manquait de cache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8" y="1363536"/>
            <a:ext cx="3618402" cy="48245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94" y="1362033"/>
            <a:ext cx="3619530" cy="48260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91680" y="1844824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Boucherie 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85986" y="1844824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Volaillerie 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7077" y="6309320"/>
            <a:ext cx="64972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billots sont usés, le nettoyage est difficile à ce niveau</a:t>
            </a:r>
          </a:p>
        </p:txBody>
      </p:sp>
    </p:spTree>
    <p:extLst>
      <p:ext uri="{BB962C8B-B14F-4D97-AF65-F5344CB8AC3E}">
        <p14:creationId xmlns:p14="http://schemas.microsoft.com/office/powerpoint/2010/main" val="1565393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0" y="1340768"/>
            <a:ext cx="3595328" cy="47937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224469" cy="31683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99992" y="5085184"/>
            <a:ext cx="43188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Charcuterie : Trancheuse non propre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83918" cy="54452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7"/>
            <a:ext cx="3456384" cy="3374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Virage 3"/>
          <p:cNvSpPr/>
          <p:nvPr/>
        </p:nvSpPr>
        <p:spPr>
          <a:xfrm>
            <a:off x="3131840" y="1844824"/>
            <a:ext cx="2304256" cy="36004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46141" y="4869160"/>
            <a:ext cx="383031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 : Les produits casses n'étaient pas isolés, absence d'indication évitant l'utilisation de ces produits non conformes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64696" cy="46985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Congélateur de </a:t>
            </a:r>
            <a:r>
              <a:rPr lang="fr-FR" b="1" dirty="0">
                <a:solidFill>
                  <a:srgbClr val="0070C0"/>
                </a:solidFill>
              </a:rPr>
              <a:t>stockage poissonnerie : La surface sous les cartons des produits fruits de mer manquait de propreté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5" y="1340768"/>
            <a:ext cx="6288000" cy="4716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8809" y="6093296"/>
            <a:ext cx="770961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Congélateur poissonnerie : Présence d'un carton de fruits de mer surgelés sans étiquette de DF et DLC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58037"/>
            <a:ext cx="4083918" cy="5445224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>
            <a:off x="3419872" y="1484784"/>
            <a:ext cx="432048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47208" y="2211328"/>
            <a:ext cx="361322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 : La température affichée est continuellement 0°C; La vérification de la température est de 6,9°C.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3240360" cy="43204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36333"/>
            <a:ext cx="6372200" cy="137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Virage 4"/>
          <p:cNvSpPr/>
          <p:nvPr/>
        </p:nvSpPr>
        <p:spPr>
          <a:xfrm>
            <a:off x="1727684" y="1628800"/>
            <a:ext cx="864096" cy="25922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4376" y="3175808"/>
            <a:ext cx="2627784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: L'étiquetage </a:t>
            </a:r>
            <a:r>
              <a:rPr lang="fr-FR" b="1" dirty="0">
                <a:solidFill>
                  <a:srgbClr val="0070C0"/>
                </a:solidFill>
              </a:rPr>
              <a:t>des produits "Salade Feta KAISER" et "Salami familial CHAHIA" est illisible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02" y="2852936"/>
            <a:ext cx="2931790" cy="3909053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 rot="18587650">
            <a:off x="7007464" y="3084949"/>
            <a:ext cx="328916" cy="6132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79" y="1340769"/>
            <a:ext cx="3348371" cy="446449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627784" y="2924944"/>
            <a:ext cx="2448272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5949280"/>
            <a:ext cx="72728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Présence d'un produit "Mozzarella SWANI" dont la DLC est 02 septembre 2017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20755"/>
            <a:ext cx="3492388" cy="46565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20755"/>
            <a:ext cx="3492388" cy="465651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1152700">
            <a:off x="4716016" y="4208427"/>
            <a:ext cx="3096344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 rot="2128634">
            <a:off x="674104" y="3471988"/>
            <a:ext cx="3469335" cy="10738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92545" y="5877272"/>
            <a:ext cx="75238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suivi des températures n'a pas été enregistré </a:t>
            </a:r>
            <a:r>
              <a:rPr lang="fr-FR" b="1" dirty="0" smtClean="0">
                <a:solidFill>
                  <a:srgbClr val="0070C0"/>
                </a:solidFill>
              </a:rPr>
              <a:t>; rayon PLS du 23 </a:t>
            </a:r>
            <a:r>
              <a:rPr lang="fr-FR" b="1" dirty="0">
                <a:solidFill>
                  <a:srgbClr val="0070C0"/>
                </a:solidFill>
              </a:rPr>
              <a:t>août (soir) jusqu'au 31 août </a:t>
            </a:r>
            <a:r>
              <a:rPr lang="fr-FR" b="1" dirty="0" smtClean="0">
                <a:solidFill>
                  <a:srgbClr val="0070C0"/>
                </a:solidFill>
              </a:rPr>
              <a:t>2017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Et rayon fruits et légumes du </a:t>
            </a:r>
            <a:r>
              <a:rPr lang="fr-FR" b="1" dirty="0">
                <a:solidFill>
                  <a:srgbClr val="0070C0"/>
                </a:solidFill>
              </a:rPr>
              <a:t>29 août (soir) jusqu'au 31 août 2017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528392" cy="47045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528392" cy="470452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95076" y="6165304"/>
            <a:ext cx="69333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Chambre froide PLS : Le sol </a:t>
            </a:r>
            <a:r>
              <a:rPr lang="fr-FR" b="1" dirty="0" smtClean="0">
                <a:solidFill>
                  <a:srgbClr val="0070C0"/>
                </a:solidFill>
              </a:rPr>
              <a:t>est </a:t>
            </a:r>
            <a:r>
              <a:rPr lang="fr-FR" b="1" dirty="0">
                <a:solidFill>
                  <a:srgbClr val="0070C0"/>
                </a:solidFill>
              </a:rPr>
              <a:t>ébréché, la jointure est rouillé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8" y="1176131"/>
            <a:ext cx="2391730" cy="31889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42" y="2921015"/>
            <a:ext cx="3850904" cy="28881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" y="2099601"/>
            <a:ext cx="2782194" cy="37095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76131"/>
            <a:ext cx="2520280" cy="336037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493" y="5980638"/>
            <a:ext cx="88974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</a:t>
            </a:r>
            <a:r>
              <a:rPr lang="fr-FR" b="1" dirty="0">
                <a:solidFill>
                  <a:srgbClr val="0070C0"/>
                </a:solidFill>
              </a:rPr>
              <a:t>et légumes : Les produits "pomme de terre" et "tomate" manquaient de fraicheur. 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0160"/>
            <a:ext cx="3867894" cy="51571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6016" y="2132856"/>
            <a:ext cx="3600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et volaillerie</a:t>
            </a:r>
            <a:r>
              <a:rPr lang="fr-FR" b="1" dirty="0">
                <a:solidFill>
                  <a:srgbClr val="0070C0"/>
                </a:solidFill>
              </a:rPr>
              <a:t> : Le sol est écaillé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975906" cy="5301208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1043608" y="2924944"/>
            <a:ext cx="792088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788024" y="2420888"/>
            <a:ext cx="367240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</a:t>
            </a:r>
            <a:r>
              <a:rPr lang="fr-FR" b="1" dirty="0">
                <a:solidFill>
                  <a:srgbClr val="0070C0"/>
                </a:solidFill>
              </a:rPr>
              <a:t>et légumes :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1</a:t>
            </a:r>
            <a:r>
              <a:rPr lang="fr-FR" b="1" dirty="0">
                <a:solidFill>
                  <a:srgbClr val="0070C0"/>
                </a:solidFill>
              </a:rPr>
              <a:t>/ L'appareil DEIV du rayon fruits et légumes n'est pas fonctionnel</a:t>
            </a:r>
          </a:p>
          <a:p>
            <a:r>
              <a:rPr lang="fr-FR" b="1" dirty="0">
                <a:solidFill>
                  <a:srgbClr val="0070C0"/>
                </a:solidFill>
              </a:rPr>
              <a:t>2/ Changer l'emplacement des appareils DEIV du rayon fruits et légumes qui sont fixer sur les produits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5076056" cy="38070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2" y="5445224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Olives, épices </a:t>
            </a:r>
            <a:r>
              <a:rPr lang="fr-FR" b="1" dirty="0">
                <a:solidFill>
                  <a:srgbClr val="0070C0"/>
                </a:solidFill>
              </a:rPr>
              <a:t>et condiments : Certains récipients sont dépourvus de louche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83918" cy="544522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844716">
            <a:off x="2606788" y="6039505"/>
            <a:ext cx="1673881" cy="6261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60032" y="2492896"/>
            <a:ext cx="36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 </a:t>
            </a:r>
            <a:r>
              <a:rPr lang="fr-FR" b="1" dirty="0">
                <a:solidFill>
                  <a:srgbClr val="0070C0"/>
                </a:solidFill>
              </a:rPr>
              <a:t>non alimentaire : Présence d'un produit GEL WC avec Javel carrefour dont la DLC est dépassée 26/08/2017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048672" cy="453650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195736" y="2564904"/>
            <a:ext cx="5616624" cy="10441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3569" y="6084004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</a:t>
            </a:r>
            <a:r>
              <a:rPr lang="fr-FR" b="1" dirty="0">
                <a:solidFill>
                  <a:srgbClr val="0070C0"/>
                </a:solidFill>
              </a:rPr>
              <a:t>et volaillerie : Présence de rouilles au niveau du </a:t>
            </a:r>
            <a:r>
              <a:rPr lang="fr-FR" b="1" dirty="0" smtClean="0">
                <a:solidFill>
                  <a:srgbClr val="0070C0"/>
                </a:solidFill>
              </a:rPr>
              <a:t>plafond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916149" cy="44371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6021288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</a:t>
            </a:r>
            <a:r>
              <a:rPr lang="fr-FR" b="1" dirty="0">
                <a:solidFill>
                  <a:srgbClr val="0070C0"/>
                </a:solidFill>
              </a:rPr>
              <a:t>et </a:t>
            </a:r>
            <a:r>
              <a:rPr lang="fr-FR" b="1" dirty="0" smtClean="0">
                <a:solidFill>
                  <a:srgbClr val="0070C0"/>
                </a:solidFill>
              </a:rPr>
              <a:t>volaillerie: </a:t>
            </a:r>
            <a:r>
              <a:rPr lang="fr-FR" b="1" dirty="0">
                <a:solidFill>
                  <a:srgbClr val="0070C0"/>
                </a:solidFill>
              </a:rPr>
              <a:t>Fuite de liquide au niveau de l'évaporateur </a:t>
            </a:r>
          </a:p>
        </p:txBody>
      </p:sp>
      <p:sp>
        <p:nvSpPr>
          <p:cNvPr id="4" name="Ellipse 3"/>
          <p:cNvSpPr/>
          <p:nvPr/>
        </p:nvSpPr>
        <p:spPr>
          <a:xfrm rot="20019860">
            <a:off x="3470139" y="2759013"/>
            <a:ext cx="2736304" cy="10175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 rot="19751573">
            <a:off x="6651125" y="1520309"/>
            <a:ext cx="1224136" cy="8640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 rot="19751573">
            <a:off x="1482116" y="4196737"/>
            <a:ext cx="2024099" cy="8640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672408" cy="489654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1241317">
            <a:off x="3453473" y="3861048"/>
            <a:ext cx="2232248" cy="14401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51270" y="6300028"/>
            <a:ext cx="77091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 : L'afficheur du meuble d'exposition n'est pas fonctionnel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960440" cy="29703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3923928" cy="29429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9" y="5579948"/>
            <a:ext cx="774035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 :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1/ Le </a:t>
            </a:r>
            <a:r>
              <a:rPr lang="fr-FR" b="1" dirty="0">
                <a:solidFill>
                  <a:srgbClr val="0070C0"/>
                </a:solidFill>
              </a:rPr>
              <a:t>système d'évaporation du meuble d'exposition n'est pas </a:t>
            </a:r>
            <a:r>
              <a:rPr lang="fr-FR" b="1" dirty="0" smtClean="0">
                <a:solidFill>
                  <a:srgbClr val="0070C0"/>
                </a:solidFill>
              </a:rPr>
              <a:t>propre</a:t>
            </a:r>
          </a:p>
          <a:p>
            <a:r>
              <a:rPr lang="fr-FR" b="1" dirty="0">
                <a:solidFill>
                  <a:srgbClr val="0070C0"/>
                </a:solidFill>
              </a:rPr>
              <a:t>2/ Les zones internes des étagères </a:t>
            </a:r>
            <a:r>
              <a:rPr lang="fr-FR" b="1" dirty="0" smtClean="0">
                <a:solidFill>
                  <a:srgbClr val="0070C0"/>
                </a:solidFill>
              </a:rPr>
              <a:t>d'exposition </a:t>
            </a:r>
            <a:r>
              <a:rPr lang="fr-FR" b="1" dirty="0">
                <a:solidFill>
                  <a:srgbClr val="0070C0"/>
                </a:solidFill>
              </a:rPr>
              <a:t>étaient moisis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867894" cy="515719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1392399">
            <a:off x="1650316" y="3673171"/>
            <a:ext cx="2931790" cy="112299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62498" y="2564904"/>
            <a:ext cx="379793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 TRAD :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Les </a:t>
            </a:r>
            <a:r>
              <a:rPr lang="fr-FR" b="1" dirty="0">
                <a:solidFill>
                  <a:srgbClr val="0070C0"/>
                </a:solidFill>
              </a:rPr>
              <a:t>portes-étiquettes sont usées</a:t>
            </a: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336704" cy="4752528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 rot="1058358">
            <a:off x="3707904" y="1988840"/>
            <a:ext cx="504056" cy="15121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27584" y="6237312"/>
            <a:ext cx="74783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</a:t>
            </a:r>
            <a:r>
              <a:rPr lang="fr-FR" b="1" dirty="0">
                <a:solidFill>
                  <a:srgbClr val="0070C0"/>
                </a:solidFill>
              </a:rPr>
              <a:t>de réception : Le quai de réception manquait </a:t>
            </a:r>
            <a:r>
              <a:rPr lang="fr-FR" b="1" dirty="0" smtClean="0">
                <a:solidFill>
                  <a:srgbClr val="0070C0"/>
                </a:solidFill>
              </a:rPr>
              <a:t>d'</a:t>
            </a:r>
            <a:r>
              <a:rPr lang="fr-FR" b="1" dirty="0" err="1" smtClean="0">
                <a:solidFill>
                  <a:srgbClr val="0070C0"/>
                </a:solidFill>
              </a:rPr>
              <a:t>étanchiété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4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40924</TotalTime>
  <Words>491</Words>
  <Application>Microsoft Office PowerPoint</Application>
  <PresentationFormat>Affichage à l'écran (4:3)</PresentationFormat>
  <Paragraphs>46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MH-Quali Consult</cp:lastModifiedBy>
  <cp:revision>605</cp:revision>
  <cp:lastPrinted>2016-02-08T19:41:58Z</cp:lastPrinted>
  <dcterms:created xsi:type="dcterms:W3CDTF">2014-03-07T09:21:22Z</dcterms:created>
  <dcterms:modified xsi:type="dcterms:W3CDTF">2017-09-11T21:51:53Z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1384422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