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  <p:sldMasterId id="2147483691" r:id="rId2"/>
  </p:sldMasterIdLst>
  <p:notesMasterIdLst>
    <p:notesMasterId r:id="rId27"/>
  </p:notesMasterIdLst>
  <p:handoutMasterIdLst>
    <p:handoutMasterId r:id="rId28"/>
  </p:handoutMasterIdLst>
  <p:sldIdLst>
    <p:sldId id="268" r:id="rId3"/>
    <p:sldId id="374" r:id="rId4"/>
    <p:sldId id="375" r:id="rId5"/>
    <p:sldId id="378" r:id="rId6"/>
    <p:sldId id="379" r:id="rId7"/>
    <p:sldId id="380" r:id="rId8"/>
    <p:sldId id="382" r:id="rId9"/>
    <p:sldId id="383" r:id="rId10"/>
    <p:sldId id="385" r:id="rId11"/>
    <p:sldId id="386" r:id="rId12"/>
    <p:sldId id="387" r:id="rId13"/>
    <p:sldId id="388" r:id="rId14"/>
    <p:sldId id="389" r:id="rId15"/>
    <p:sldId id="400" r:id="rId16"/>
    <p:sldId id="390" r:id="rId17"/>
    <p:sldId id="399" r:id="rId18"/>
    <p:sldId id="391" r:id="rId19"/>
    <p:sldId id="392" r:id="rId20"/>
    <p:sldId id="393" r:id="rId21"/>
    <p:sldId id="394" r:id="rId22"/>
    <p:sldId id="395" r:id="rId23"/>
    <p:sldId id="396" r:id="rId24"/>
    <p:sldId id="397" r:id="rId25"/>
    <p:sldId id="398" r:id="rId26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62" autoAdjust="0"/>
    <p:restoredTop sz="94484" autoAdjust="0"/>
  </p:normalViewPr>
  <p:slideViewPr>
    <p:cSldViewPr>
      <p:cViewPr varScale="1">
        <p:scale>
          <a:sx n="111" d="100"/>
          <a:sy n="111" d="100"/>
        </p:scale>
        <p:origin x="1530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01/03/2017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01/03/2017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50E03-ECC6-40C0-B54E-8EAEE584575B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01273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33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21993" indent="0" algn="ctr">
              <a:buNone/>
              <a:defRPr/>
            </a:lvl2pPr>
            <a:lvl3pPr marL="843987" indent="0" algn="ctr">
              <a:buNone/>
              <a:defRPr/>
            </a:lvl3pPr>
            <a:lvl4pPr marL="1265981" indent="0" algn="ctr">
              <a:buNone/>
              <a:defRPr/>
            </a:lvl4pPr>
            <a:lvl5pPr marL="1687973" indent="0" algn="ctr">
              <a:buNone/>
              <a:defRPr/>
            </a:lvl5pPr>
            <a:lvl6pPr marL="2109967" indent="0" algn="ctr">
              <a:buNone/>
              <a:defRPr/>
            </a:lvl6pPr>
            <a:lvl7pPr marL="2531960" indent="0" algn="ctr">
              <a:buNone/>
              <a:defRPr/>
            </a:lvl7pPr>
            <a:lvl8pPr marL="2953953" indent="0" algn="ctr">
              <a:buNone/>
              <a:defRPr/>
            </a:lvl8pPr>
            <a:lvl9pPr marL="3375947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63527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83858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4" y="333382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382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17053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8568254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0678834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26537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971600" y="1268760"/>
            <a:ext cx="7527680" cy="59436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62566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01/03/2017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42323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01/03/2017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664832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01/03/2017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499649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01/03/2017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8005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93467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01/03/2017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924788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01/03/2017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2866120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01/03/2017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058837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01/03/2017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51740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01/03/2017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063285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01/03/2017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835827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01/03/2017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278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6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846"/>
            </a:lvl1pPr>
            <a:lvl2pPr marL="421993" indent="0">
              <a:buNone/>
              <a:defRPr sz="1662"/>
            </a:lvl2pPr>
            <a:lvl3pPr marL="843987" indent="0">
              <a:buNone/>
              <a:defRPr sz="1477"/>
            </a:lvl3pPr>
            <a:lvl4pPr marL="1265981" indent="0">
              <a:buNone/>
              <a:defRPr sz="1292"/>
            </a:lvl4pPr>
            <a:lvl5pPr marL="1687973" indent="0">
              <a:buNone/>
              <a:defRPr sz="1292"/>
            </a:lvl5pPr>
            <a:lvl6pPr marL="2109967" indent="0">
              <a:buNone/>
              <a:defRPr sz="1292"/>
            </a:lvl6pPr>
            <a:lvl7pPr marL="2531960" indent="0">
              <a:buNone/>
              <a:defRPr sz="1292"/>
            </a:lvl7pPr>
            <a:lvl8pPr marL="2953953" indent="0">
              <a:buNone/>
              <a:defRPr sz="1292"/>
            </a:lvl8pPr>
            <a:lvl9pPr marL="3375947" indent="0">
              <a:buNone/>
              <a:defRPr sz="1292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0555873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6"/>
            <a:ext cx="3884612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4" y="1484316"/>
            <a:ext cx="3884613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74484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4"/>
            <a:ext cx="4041775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86531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117931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35686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4380" y="2132856"/>
            <a:ext cx="3008313" cy="1162051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707904" y="1004887"/>
            <a:ext cx="5111750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123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4"/>
            <a:ext cx="3008313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568718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954"/>
            </a:lvl1pPr>
            <a:lvl2pPr marL="421993" indent="0">
              <a:buNone/>
              <a:defRPr sz="2585"/>
            </a:lvl2pPr>
            <a:lvl3pPr marL="843987" indent="0">
              <a:buNone/>
              <a:defRPr sz="2123"/>
            </a:lvl3pPr>
            <a:lvl4pPr marL="1265981" indent="0">
              <a:buNone/>
              <a:defRPr sz="1846"/>
            </a:lvl4pPr>
            <a:lvl5pPr marL="1687973" indent="0">
              <a:buNone/>
              <a:defRPr sz="1846"/>
            </a:lvl5pPr>
            <a:lvl6pPr marL="2109967" indent="0">
              <a:buNone/>
              <a:defRPr sz="1846"/>
            </a:lvl6pPr>
            <a:lvl7pPr marL="2531960" indent="0">
              <a:buNone/>
              <a:defRPr sz="1846"/>
            </a:lvl7pPr>
            <a:lvl8pPr marL="2953953" indent="0">
              <a:buNone/>
              <a:defRPr sz="1846"/>
            </a:lvl8pPr>
            <a:lvl9pPr marL="3375947" indent="0">
              <a:buNone/>
              <a:defRPr sz="1846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7408465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99392"/>
            <a:ext cx="611066" cy="6858000"/>
          </a:xfrm>
          <a:prstGeom prst="rect">
            <a:avLst/>
          </a:prstGeom>
          <a:solidFill>
            <a:srgbClr val="336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23850" y="1052513"/>
            <a:ext cx="8820150" cy="215900"/>
          </a:xfrm>
          <a:prstGeom prst="rect">
            <a:avLst/>
          </a:prstGeom>
          <a:solidFill>
            <a:srgbClr val="C0C0C0">
              <a:alpha val="56862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1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dirty="0" smtClean="0"/>
              <a:t>Cliquez pour modifier les styles du texte du masque</a:t>
            </a:r>
          </a:p>
          <a:p>
            <a:pPr lvl="1"/>
            <a:r>
              <a:rPr lang="fr-FR" altLang="fr-FR" dirty="0" smtClean="0"/>
              <a:t>Deuxième niveau</a:t>
            </a:r>
          </a:p>
          <a:p>
            <a:pPr lvl="2"/>
            <a:r>
              <a:rPr lang="fr-FR" altLang="fr-FR" dirty="0" smtClean="0"/>
              <a:t>Troisième niveau</a:t>
            </a:r>
          </a:p>
          <a:p>
            <a:pPr lvl="3"/>
            <a:r>
              <a:rPr lang="fr-FR" altLang="fr-FR" dirty="0" smtClean="0"/>
              <a:t>Quatrième niveau</a:t>
            </a:r>
          </a:p>
          <a:p>
            <a:pPr lvl="4"/>
            <a:r>
              <a:rPr lang="fr-FR" altLang="fr-FR" dirty="0" smtClean="0"/>
              <a:t>Cinquième niveau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8648700" y="6477000"/>
            <a:ext cx="327535" cy="198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396" tIns="42198" rIns="84396" bIns="4219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9ADC00F9-A239-4684-8953-224749B3B002}" type="slidenum">
              <a:rPr lang="en-GB" altLang="fr-FR" sz="738" smtClean="0">
                <a:latin typeface="Century Gothic" panose="020B0502020202020204" pitchFamily="34" charset="0"/>
              </a:rPr>
              <a:pPr>
                <a:defRPr/>
              </a:pPr>
              <a:t>‹N°›</a:t>
            </a:fld>
            <a:endParaRPr lang="en-GB" altLang="fr-FR" sz="1292" smtClean="0">
              <a:latin typeface="Century Gothic" panose="020B0502020202020204" pitchFamily="34" charset="0"/>
            </a:endParaRPr>
          </a:p>
        </p:txBody>
      </p:sp>
      <p:pic>
        <p:nvPicPr>
          <p:cNvPr id="2056" name="Image 11" descr="LOGO_QLC.png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29862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Image 8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0"/>
            <a:ext cx="1691894" cy="1052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11"/>
          <p:cNvSpPr txBox="1">
            <a:spLocks noChangeArrowheads="1"/>
          </p:cNvSpPr>
          <p:nvPr userDrawn="1"/>
        </p:nvSpPr>
        <p:spPr bwMode="auto">
          <a:xfrm>
            <a:off x="1691680" y="2349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4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2199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843987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265981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68797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</a:t>
            </a:r>
            <a:r>
              <a:rPr lang="fr-FR" altLang="fr-FR" kern="0" baseline="0" dirty="0" smtClean="0"/>
              <a:t> Mourouj2</a:t>
            </a:r>
          </a:p>
        </p:txBody>
      </p:sp>
    </p:spTree>
    <p:extLst>
      <p:ext uri="{BB962C8B-B14F-4D97-AF65-F5344CB8AC3E}">
        <p14:creationId xmlns:p14="http://schemas.microsoft.com/office/powerpoint/2010/main" val="1604705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2199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843987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265981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68797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15066" indent="-315066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anose="05000000000000000000" pitchFamily="2" charset="2"/>
        <a:buChar char="n"/>
        <a:defRPr sz="2123">
          <a:solidFill>
            <a:schemeClr val="tx1"/>
          </a:solidFill>
          <a:latin typeface="+mn-lt"/>
          <a:ea typeface="+mn-ea"/>
          <a:cs typeface="+mn-cs"/>
        </a:defRPr>
      </a:lvl1pPr>
      <a:lvl2pPr marL="684352" indent="-262311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31">
          <a:solidFill>
            <a:schemeClr val="tx1"/>
          </a:solidFill>
          <a:latin typeface="+mn-lt"/>
          <a:cs typeface="+mn-cs"/>
        </a:defRPr>
      </a:lvl2pPr>
      <a:lvl3pPr marL="1053638" indent="-209556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anose="05000000000000000000" pitchFamily="2" charset="2"/>
        <a:buChar char="n"/>
        <a:defRPr sz="1939">
          <a:solidFill>
            <a:schemeClr val="tx1"/>
          </a:solidFill>
          <a:latin typeface="+mn-lt"/>
          <a:cs typeface="+mn-cs"/>
        </a:defRPr>
      </a:lvl3pPr>
      <a:lvl4pPr marL="1475680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4pPr>
      <a:lvl5pPr marL="1897721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5pPr>
      <a:lvl6pPr marL="232096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742957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164950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58694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199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398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5981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797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0996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196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395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594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F226DD-5BE0-4A34-A6F4-0FD9DC637A77}" type="datetimeFigureOut">
              <a:rPr lang="fr-FR" smtClean="0"/>
              <a:t>01/03/2017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0255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eg"/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jpeg"/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4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jpeg"/><Relationship Id="rId2" Type="http://schemas.openxmlformats.org/officeDocument/2006/relationships/image" Target="../media/image3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2376264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Mourouj2</a:t>
            </a:r>
          </a:p>
        </p:txBody>
      </p:sp>
      <p:sp>
        <p:nvSpPr>
          <p:cNvPr id="5" name="Rectangle 4"/>
          <p:cNvSpPr/>
          <p:nvPr/>
        </p:nvSpPr>
        <p:spPr>
          <a:xfrm>
            <a:off x="899592" y="5801489"/>
            <a:ext cx="2143536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23 Février 2017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575272" y="5733256"/>
            <a:ext cx="2640467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</a:t>
            </a:r>
            <a:r>
              <a:rPr lang="fr-FR" sz="2000" b="1" dirty="0" err="1" smtClean="0">
                <a:solidFill>
                  <a:srgbClr val="000000"/>
                </a:solidFill>
              </a:rPr>
              <a:t>Samah</a:t>
            </a:r>
            <a:r>
              <a:rPr lang="fr-FR" sz="2000" b="1" dirty="0" smtClean="0">
                <a:solidFill>
                  <a:srgbClr val="000000"/>
                </a:solidFill>
              </a:rPr>
              <a:t> SLAIMI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6156176" y="1628800"/>
            <a:ext cx="1512168" cy="28803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1340768"/>
            <a:ext cx="4029911" cy="5373215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827585" y="2852936"/>
            <a:ext cx="3384376" cy="2585323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FF0000"/>
                </a:solidFill>
              </a:rPr>
              <a:t>Traiteur : </a:t>
            </a:r>
          </a:p>
          <a:p>
            <a:r>
              <a:rPr lang="fr-FR" b="1" dirty="0" smtClean="0">
                <a:solidFill>
                  <a:srgbClr val="FF0000"/>
                </a:solidFill>
              </a:rPr>
              <a:t>1</a:t>
            </a:r>
            <a:r>
              <a:rPr lang="fr-FR" b="1" dirty="0">
                <a:solidFill>
                  <a:srgbClr val="FF0000"/>
                </a:solidFill>
              </a:rPr>
              <a:t>/ Le système de fermeture des vitres du </a:t>
            </a:r>
            <a:r>
              <a:rPr lang="fr-FR" b="1" dirty="0" smtClean="0">
                <a:solidFill>
                  <a:srgbClr val="FF0000"/>
                </a:solidFill>
              </a:rPr>
              <a:t>rôtissoire </a:t>
            </a:r>
            <a:r>
              <a:rPr lang="fr-FR" b="1" dirty="0">
                <a:solidFill>
                  <a:srgbClr val="FF0000"/>
                </a:solidFill>
              </a:rPr>
              <a:t>n'est pas fonctionnel, les opératrices utilisaient un bout de fil de fer pour </a:t>
            </a:r>
            <a:r>
              <a:rPr lang="fr-FR" b="1" dirty="0" smtClean="0">
                <a:solidFill>
                  <a:srgbClr val="FF0000"/>
                </a:solidFill>
              </a:rPr>
              <a:t>condamner </a:t>
            </a:r>
            <a:r>
              <a:rPr lang="fr-FR" b="1" dirty="0">
                <a:solidFill>
                  <a:srgbClr val="FF0000"/>
                </a:solidFill>
              </a:rPr>
              <a:t>les portières</a:t>
            </a:r>
            <a:r>
              <a:rPr lang="fr-FR" b="1" dirty="0" smtClean="0">
                <a:solidFill>
                  <a:srgbClr val="FF0000"/>
                </a:solidFill>
              </a:rPr>
              <a:t>.</a:t>
            </a:r>
          </a:p>
          <a:p>
            <a:r>
              <a:rPr lang="fr-FR" b="1" dirty="0" smtClean="0">
                <a:solidFill>
                  <a:srgbClr val="FF0000"/>
                </a:solidFill>
              </a:rPr>
              <a:t>2</a:t>
            </a:r>
            <a:r>
              <a:rPr lang="fr-FR" b="1" dirty="0">
                <a:solidFill>
                  <a:srgbClr val="FF0000"/>
                </a:solidFill>
              </a:rPr>
              <a:t>/ Le vitre et la poignée du </a:t>
            </a:r>
            <a:r>
              <a:rPr lang="fr-FR" b="1" dirty="0" err="1">
                <a:solidFill>
                  <a:srgbClr val="FF0000"/>
                </a:solidFill>
              </a:rPr>
              <a:t>rôtissoir</a:t>
            </a:r>
            <a:r>
              <a:rPr lang="fr-FR" b="1" dirty="0">
                <a:solidFill>
                  <a:srgbClr val="FF0000"/>
                </a:solidFill>
              </a:rPr>
              <a:t> sont souillés</a:t>
            </a:r>
          </a:p>
        </p:txBody>
      </p:sp>
    </p:spTree>
    <p:extLst>
      <p:ext uri="{BB962C8B-B14F-4D97-AF65-F5344CB8AC3E}">
        <p14:creationId xmlns:p14="http://schemas.microsoft.com/office/powerpoint/2010/main" val="2760389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6156176" y="1628800"/>
            <a:ext cx="1512168" cy="28803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9992" y="1412776"/>
            <a:ext cx="3939902" cy="5253203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32" y="1442363"/>
            <a:ext cx="4139952" cy="3104964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396044" y="4941168"/>
            <a:ext cx="3923928" cy="1477328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FF0000"/>
                </a:solidFill>
              </a:rPr>
              <a:t>Congélateur : Présence </a:t>
            </a:r>
            <a:r>
              <a:rPr lang="fr-FR" b="1" dirty="0">
                <a:solidFill>
                  <a:srgbClr val="FF0000"/>
                </a:solidFill>
              </a:rPr>
              <a:t>d'une énorme couche de givre au plafond et sur les produits stockés dans la chambre froide négative commune traiteur-poissonnerie</a:t>
            </a:r>
          </a:p>
        </p:txBody>
      </p:sp>
    </p:spTree>
    <p:extLst>
      <p:ext uri="{BB962C8B-B14F-4D97-AF65-F5344CB8AC3E}">
        <p14:creationId xmlns:p14="http://schemas.microsoft.com/office/powerpoint/2010/main" val="2760389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6156176" y="1628800"/>
            <a:ext cx="1512168" cy="28803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9992" y="1340768"/>
            <a:ext cx="3867894" cy="5157192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755576" y="3429000"/>
            <a:ext cx="3600400" cy="120032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FF0000"/>
                </a:solidFill>
              </a:rPr>
              <a:t>Poissonnerie : Le </a:t>
            </a:r>
            <a:r>
              <a:rPr lang="fr-FR" b="1" dirty="0">
                <a:solidFill>
                  <a:srgbClr val="FF0000"/>
                </a:solidFill>
              </a:rPr>
              <a:t>système d'ouverture à pédale de la poubelle de la poissonnerie est défaillant</a:t>
            </a:r>
          </a:p>
        </p:txBody>
      </p:sp>
    </p:spTree>
    <p:extLst>
      <p:ext uri="{BB962C8B-B14F-4D97-AF65-F5344CB8AC3E}">
        <p14:creationId xmlns:p14="http://schemas.microsoft.com/office/powerpoint/2010/main" val="2760389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6156176" y="1628800"/>
            <a:ext cx="1512168" cy="28803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1340768"/>
            <a:ext cx="4011910" cy="5349213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755576" y="3789040"/>
            <a:ext cx="3528392" cy="120032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FF0000"/>
                </a:solidFill>
              </a:rPr>
              <a:t>Poissonnerie : Fuite </a:t>
            </a:r>
            <a:r>
              <a:rPr lang="fr-FR" b="1" dirty="0">
                <a:solidFill>
                  <a:srgbClr val="FF0000"/>
                </a:solidFill>
              </a:rPr>
              <a:t>d'eau au niveau de l'axe de fixation de la douchette-</a:t>
            </a:r>
            <a:r>
              <a:rPr lang="fr-FR" b="1" dirty="0" err="1">
                <a:solidFill>
                  <a:srgbClr val="FF0000"/>
                </a:solidFill>
              </a:rPr>
              <a:t>evier</a:t>
            </a:r>
            <a:r>
              <a:rPr lang="fr-FR" b="1" dirty="0">
                <a:solidFill>
                  <a:srgbClr val="FF0000"/>
                </a:solidFill>
              </a:rPr>
              <a:t> avec la plonge</a:t>
            </a:r>
          </a:p>
        </p:txBody>
      </p:sp>
    </p:spTree>
    <p:extLst>
      <p:ext uri="{BB962C8B-B14F-4D97-AF65-F5344CB8AC3E}">
        <p14:creationId xmlns:p14="http://schemas.microsoft.com/office/powerpoint/2010/main" val="2760389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1556792"/>
            <a:ext cx="3597864" cy="4797152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683569" y="3203684"/>
            <a:ext cx="3960440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FF0000"/>
                </a:solidFill>
              </a:rPr>
              <a:t>Poissonnerie : Le </a:t>
            </a:r>
            <a:r>
              <a:rPr lang="fr-FR" b="1" dirty="0">
                <a:solidFill>
                  <a:srgbClr val="FF0000"/>
                </a:solidFill>
              </a:rPr>
              <a:t>distributeur de papier manquait de cache</a:t>
            </a:r>
          </a:p>
        </p:txBody>
      </p:sp>
    </p:spTree>
    <p:extLst>
      <p:ext uri="{BB962C8B-B14F-4D97-AF65-F5344CB8AC3E}">
        <p14:creationId xmlns:p14="http://schemas.microsoft.com/office/powerpoint/2010/main" val="32377751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6156176" y="1628800"/>
            <a:ext cx="1512168" cy="28803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0176" y="2276872"/>
            <a:ext cx="4572000" cy="3429000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827585" y="2996952"/>
            <a:ext cx="2808312" cy="2031325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FF0000"/>
                </a:solidFill>
              </a:rPr>
              <a:t>Chambre froide poissonnerie : La </a:t>
            </a:r>
            <a:r>
              <a:rPr lang="fr-FR" b="1" dirty="0">
                <a:solidFill>
                  <a:srgbClr val="FF0000"/>
                </a:solidFill>
              </a:rPr>
              <a:t>température affichée est continuellement 0°C; La vérification de la température est de 6,2°C.</a:t>
            </a:r>
          </a:p>
        </p:txBody>
      </p:sp>
    </p:spTree>
    <p:extLst>
      <p:ext uri="{BB962C8B-B14F-4D97-AF65-F5344CB8AC3E}">
        <p14:creationId xmlns:p14="http://schemas.microsoft.com/office/powerpoint/2010/main" val="2760389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3928" y="1556792"/>
            <a:ext cx="4427984" cy="3320988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1043608" y="5445224"/>
            <a:ext cx="7308304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FF0000"/>
                </a:solidFill>
              </a:rPr>
              <a:t>Chambre froide poissonnerie : Le </a:t>
            </a:r>
            <a:r>
              <a:rPr lang="fr-FR" b="1" dirty="0">
                <a:solidFill>
                  <a:srgbClr val="FF0000"/>
                </a:solidFill>
              </a:rPr>
              <a:t>siphon de la chambre froide manquait de cache</a:t>
            </a:r>
          </a:p>
        </p:txBody>
      </p:sp>
    </p:spTree>
    <p:extLst>
      <p:ext uri="{BB962C8B-B14F-4D97-AF65-F5344CB8AC3E}">
        <p14:creationId xmlns:p14="http://schemas.microsoft.com/office/powerpoint/2010/main" val="13486009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6156176" y="1628800"/>
            <a:ext cx="1512168" cy="28803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365920"/>
            <a:ext cx="3111810" cy="4149080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0296" y="1341026"/>
            <a:ext cx="4320136" cy="3240102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827584" y="5805232"/>
            <a:ext cx="7632848" cy="648104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FF0000"/>
                </a:solidFill>
              </a:rPr>
              <a:t>Chambre froide poissonnerie : Les </a:t>
            </a:r>
            <a:r>
              <a:rPr lang="fr-FR" b="1" dirty="0">
                <a:solidFill>
                  <a:srgbClr val="FF0000"/>
                </a:solidFill>
              </a:rPr>
              <a:t>poissons Rouget et Loup dans la chambre froide étaient dépourvus de glace </a:t>
            </a:r>
          </a:p>
        </p:txBody>
      </p:sp>
    </p:spTree>
    <p:extLst>
      <p:ext uri="{BB962C8B-B14F-4D97-AF65-F5344CB8AC3E}">
        <p14:creationId xmlns:p14="http://schemas.microsoft.com/office/powerpoint/2010/main" val="2760389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6156176" y="1628800"/>
            <a:ext cx="1512168" cy="28803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072" y="1351119"/>
            <a:ext cx="8028384" cy="4290167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648073" y="5949280"/>
            <a:ext cx="7812360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FF0000"/>
                </a:solidFill>
              </a:rPr>
              <a:t>Linéaire des </a:t>
            </a:r>
            <a:r>
              <a:rPr lang="fr-FR" b="1" dirty="0">
                <a:solidFill>
                  <a:srgbClr val="FF0000"/>
                </a:solidFill>
              </a:rPr>
              <a:t>produits surgelés : L'espace derrière le meuble des produits surgelés n'est pas propre</a:t>
            </a:r>
          </a:p>
        </p:txBody>
      </p:sp>
    </p:spTree>
    <p:extLst>
      <p:ext uri="{BB962C8B-B14F-4D97-AF65-F5344CB8AC3E}">
        <p14:creationId xmlns:p14="http://schemas.microsoft.com/office/powerpoint/2010/main" val="2760389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6156176" y="1628800"/>
            <a:ext cx="1512168" cy="28803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0410" y="1340768"/>
            <a:ext cx="2715766" cy="3606594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538" y="1340768"/>
            <a:ext cx="2862318" cy="3816424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6196" y="1340769"/>
            <a:ext cx="2700300" cy="3600400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827585" y="5589240"/>
            <a:ext cx="7632848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FF0000"/>
                </a:solidFill>
              </a:rPr>
              <a:t>Linéaires fruits </a:t>
            </a:r>
            <a:r>
              <a:rPr lang="fr-FR" b="1" dirty="0">
                <a:solidFill>
                  <a:srgbClr val="FF0000"/>
                </a:solidFill>
              </a:rPr>
              <a:t>et légumes :  Les caisses des légumes n'étaient pas propres</a:t>
            </a:r>
          </a:p>
        </p:txBody>
      </p:sp>
    </p:spTree>
    <p:extLst>
      <p:ext uri="{BB962C8B-B14F-4D97-AF65-F5344CB8AC3E}">
        <p14:creationId xmlns:p14="http://schemas.microsoft.com/office/powerpoint/2010/main" val="2760389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6156176" y="1628800"/>
            <a:ext cx="1512168" cy="28803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1340768"/>
            <a:ext cx="6084168" cy="4563126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1043608" y="6021288"/>
            <a:ext cx="7416824" cy="64807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FF0000"/>
                </a:solidFill>
              </a:rPr>
              <a:t>Laboratoire boucherie : Présence </a:t>
            </a:r>
            <a:r>
              <a:rPr lang="fr-FR" b="1" dirty="0">
                <a:solidFill>
                  <a:srgbClr val="FF0000"/>
                </a:solidFill>
              </a:rPr>
              <a:t>de piqûres de moisissures sur l'évaporateur du SAS d'entrée dans le laboratoire</a:t>
            </a:r>
          </a:p>
        </p:txBody>
      </p:sp>
    </p:spTree>
    <p:extLst>
      <p:ext uri="{BB962C8B-B14F-4D97-AF65-F5344CB8AC3E}">
        <p14:creationId xmlns:p14="http://schemas.microsoft.com/office/powerpoint/2010/main" val="2655267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6156176" y="1628800"/>
            <a:ext cx="1512168" cy="28803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7944" y="1309454"/>
            <a:ext cx="4932040" cy="3699030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929" y="1317337"/>
            <a:ext cx="3579862" cy="4415919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755576" y="5890046"/>
            <a:ext cx="7704856" cy="92333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FF0000"/>
                </a:solidFill>
              </a:rPr>
              <a:t>Linéaires fruits </a:t>
            </a:r>
            <a:r>
              <a:rPr lang="fr-FR" b="1" dirty="0">
                <a:solidFill>
                  <a:srgbClr val="FF0000"/>
                </a:solidFill>
              </a:rPr>
              <a:t>et légumes : Le linéaires des produits dates préemballés manquait de propreté, présence de piqûres de moisissures au dessous des étagères</a:t>
            </a:r>
          </a:p>
        </p:txBody>
      </p:sp>
    </p:spTree>
    <p:extLst>
      <p:ext uri="{BB962C8B-B14F-4D97-AF65-F5344CB8AC3E}">
        <p14:creationId xmlns:p14="http://schemas.microsoft.com/office/powerpoint/2010/main" val="2760389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6156176" y="1628800"/>
            <a:ext cx="1512168" cy="28803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096" y="1344150"/>
            <a:ext cx="3024336" cy="4032448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340768"/>
            <a:ext cx="3057804" cy="4077072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755576" y="5517232"/>
            <a:ext cx="7654660" cy="120032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rgbClr val="FF0000"/>
                </a:solidFill>
              </a:rPr>
              <a:t>Linéaires fruits </a:t>
            </a:r>
            <a:r>
              <a:rPr lang="fr-FR" b="1" dirty="0">
                <a:solidFill>
                  <a:srgbClr val="FF0000"/>
                </a:solidFill>
              </a:rPr>
              <a:t>et légumes : </a:t>
            </a:r>
            <a:endParaRPr lang="fr-FR" b="1" dirty="0" smtClean="0">
              <a:solidFill>
                <a:srgbClr val="FF0000"/>
              </a:solidFill>
            </a:endParaRPr>
          </a:p>
          <a:p>
            <a:r>
              <a:rPr lang="fr-FR" b="1" dirty="0" smtClean="0">
                <a:solidFill>
                  <a:srgbClr val="FF0000"/>
                </a:solidFill>
              </a:rPr>
              <a:t>1</a:t>
            </a:r>
            <a:r>
              <a:rPr lang="fr-FR" b="1" dirty="0">
                <a:solidFill>
                  <a:srgbClr val="FF0000"/>
                </a:solidFill>
              </a:rPr>
              <a:t>/ Une fraise moisis dans une barquette du fournisseur SODEA. </a:t>
            </a:r>
          </a:p>
          <a:p>
            <a:r>
              <a:rPr lang="fr-FR" b="1" dirty="0">
                <a:solidFill>
                  <a:srgbClr val="FF0000"/>
                </a:solidFill>
              </a:rPr>
              <a:t>2/ Certains sachets de dattes du fournisseur </a:t>
            </a:r>
            <a:r>
              <a:rPr lang="fr-FR" b="1" dirty="0" err="1">
                <a:solidFill>
                  <a:srgbClr val="FF0000"/>
                </a:solidFill>
              </a:rPr>
              <a:t>Gbara</a:t>
            </a:r>
            <a:r>
              <a:rPr lang="fr-FR" b="1" dirty="0">
                <a:solidFill>
                  <a:srgbClr val="FF0000"/>
                </a:solidFill>
              </a:rPr>
              <a:t> étaient tiraillés. </a:t>
            </a:r>
          </a:p>
          <a:p>
            <a:r>
              <a:rPr lang="fr-FR" b="1" dirty="0">
                <a:solidFill>
                  <a:srgbClr val="FF0000"/>
                </a:solidFill>
              </a:rPr>
              <a:t>Renforcer le tri pour les produits préemballés.</a:t>
            </a:r>
          </a:p>
        </p:txBody>
      </p:sp>
    </p:spTree>
    <p:extLst>
      <p:ext uri="{BB962C8B-B14F-4D97-AF65-F5344CB8AC3E}">
        <p14:creationId xmlns:p14="http://schemas.microsoft.com/office/powerpoint/2010/main" val="2760389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6156176" y="1628800"/>
            <a:ext cx="1512168" cy="28803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8" y="1628800"/>
            <a:ext cx="3723878" cy="4965171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827584" y="3717032"/>
            <a:ext cx="3600400" cy="92333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FF0000"/>
                </a:solidFill>
              </a:rPr>
              <a:t>Linéaire Fruits </a:t>
            </a:r>
            <a:r>
              <a:rPr lang="fr-FR" b="1" dirty="0">
                <a:solidFill>
                  <a:srgbClr val="FF0000"/>
                </a:solidFill>
              </a:rPr>
              <a:t>et légumes : Le revêtement interne des </a:t>
            </a:r>
            <a:r>
              <a:rPr lang="fr-FR" b="1" dirty="0" smtClean="0">
                <a:solidFill>
                  <a:srgbClr val="FF0000"/>
                </a:solidFill>
              </a:rPr>
              <a:t>linéaires </a:t>
            </a:r>
            <a:r>
              <a:rPr lang="fr-FR" b="1" dirty="0">
                <a:solidFill>
                  <a:srgbClr val="FF0000"/>
                </a:solidFill>
              </a:rPr>
              <a:t>des dattes est écaillé</a:t>
            </a:r>
          </a:p>
        </p:txBody>
      </p:sp>
    </p:spTree>
    <p:extLst>
      <p:ext uri="{BB962C8B-B14F-4D97-AF65-F5344CB8AC3E}">
        <p14:creationId xmlns:p14="http://schemas.microsoft.com/office/powerpoint/2010/main" val="2760389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6156176" y="1628800"/>
            <a:ext cx="1512168" cy="28803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842" y="1412777"/>
            <a:ext cx="2640744" cy="3520992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43768" y="1858642"/>
            <a:ext cx="3514431" cy="2635823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1412776"/>
            <a:ext cx="2640745" cy="3520993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868779" y="5558962"/>
            <a:ext cx="7375630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FF0000"/>
                </a:solidFill>
              </a:rPr>
              <a:t>Rayon Epicerie : Certains </a:t>
            </a:r>
            <a:r>
              <a:rPr lang="fr-FR" b="1" dirty="0">
                <a:solidFill>
                  <a:srgbClr val="FF0000"/>
                </a:solidFill>
              </a:rPr>
              <a:t>épices et fruits secs dans les présentoirs manquaient de couvercle de protection. </a:t>
            </a:r>
          </a:p>
        </p:txBody>
      </p:sp>
    </p:spTree>
    <p:extLst>
      <p:ext uri="{BB962C8B-B14F-4D97-AF65-F5344CB8AC3E}">
        <p14:creationId xmlns:p14="http://schemas.microsoft.com/office/powerpoint/2010/main" val="2760389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6156176" y="1628800"/>
            <a:ext cx="1512168" cy="28803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378381"/>
            <a:ext cx="3147814" cy="4197085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7349" y="1424136"/>
            <a:ext cx="3069822" cy="4093096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816512" y="5805264"/>
            <a:ext cx="7619587" cy="92333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</a:rPr>
              <a:t>Les sacs de sucre sont entreposés sur des palettes en bois. Cette pratique est proscrite. Transvaser les sacs sur des palettes en PVC afin de protéger ce produit.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1907704" y="5013176"/>
            <a:ext cx="14125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rgbClr val="FFFF00"/>
                </a:solidFill>
              </a:rPr>
              <a:t>Réception </a:t>
            </a:r>
            <a:endParaRPr lang="fr-FR" b="1" dirty="0">
              <a:solidFill>
                <a:srgbClr val="FFFF00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6156176" y="5013176"/>
            <a:ext cx="1066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rgbClr val="FFFF00"/>
                </a:solidFill>
              </a:rPr>
              <a:t>Réserve</a:t>
            </a:r>
            <a:endParaRPr lang="fr-FR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0389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6156176" y="1628800"/>
            <a:ext cx="1512168" cy="28803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6216" y="1412778"/>
            <a:ext cx="2499741" cy="3332988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412776"/>
            <a:ext cx="3264362" cy="2448272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2976" y="1412779"/>
            <a:ext cx="2515208" cy="3353610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755576" y="5013176"/>
            <a:ext cx="7704856" cy="120032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</a:rPr>
              <a:t>Laboratoire Boucherie : </a:t>
            </a:r>
            <a:endParaRPr lang="fr-FR" b="1" dirty="0" smtClean="0">
              <a:solidFill>
                <a:srgbClr val="FF0000"/>
              </a:solidFill>
            </a:endParaRPr>
          </a:p>
          <a:p>
            <a:r>
              <a:rPr lang="fr-FR" b="1" dirty="0" smtClean="0">
                <a:solidFill>
                  <a:srgbClr val="FF0000"/>
                </a:solidFill>
              </a:rPr>
              <a:t>1</a:t>
            </a:r>
            <a:r>
              <a:rPr lang="fr-FR" b="1" dirty="0">
                <a:solidFill>
                  <a:srgbClr val="FF0000"/>
                </a:solidFill>
              </a:rPr>
              <a:t>/ Le revêtement du sol est écaillé</a:t>
            </a:r>
          </a:p>
          <a:p>
            <a:r>
              <a:rPr lang="fr-FR" b="1" dirty="0">
                <a:solidFill>
                  <a:srgbClr val="FF0000"/>
                </a:solidFill>
              </a:rPr>
              <a:t>2/ Fuite d'eau provenant du local poissonnerie, le sol de la boucherie est continuellement </a:t>
            </a:r>
            <a:r>
              <a:rPr lang="fr-FR" b="1" dirty="0" smtClean="0">
                <a:solidFill>
                  <a:srgbClr val="FF0000"/>
                </a:solidFill>
              </a:rPr>
              <a:t>inondé</a:t>
            </a:r>
            <a:endParaRPr lang="fr-FR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0389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6156176" y="1628800"/>
            <a:ext cx="1512168" cy="28803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1880" y="1340768"/>
            <a:ext cx="4860032" cy="3645024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1115616" y="5589240"/>
            <a:ext cx="6933308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rgbClr val="FF0000"/>
                </a:solidFill>
              </a:rPr>
              <a:t>Chambre </a:t>
            </a:r>
            <a:r>
              <a:rPr lang="fr-FR" b="1" dirty="0">
                <a:solidFill>
                  <a:srgbClr val="FF0000"/>
                </a:solidFill>
              </a:rPr>
              <a:t>froide boucherie : Le revêtement du sol est écaillé</a:t>
            </a:r>
          </a:p>
        </p:txBody>
      </p:sp>
    </p:spTree>
    <p:extLst>
      <p:ext uri="{BB962C8B-B14F-4D97-AF65-F5344CB8AC3E}">
        <p14:creationId xmlns:p14="http://schemas.microsoft.com/office/powerpoint/2010/main" val="2760389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6156176" y="1628800"/>
            <a:ext cx="1512168" cy="28803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848" y="1412776"/>
            <a:ext cx="5220072" cy="3915054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899592" y="5877272"/>
            <a:ext cx="7524328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FF0000"/>
                </a:solidFill>
              </a:rPr>
              <a:t>Laboratoire Boucherie : Le </a:t>
            </a:r>
            <a:r>
              <a:rPr lang="fr-FR" b="1" dirty="0">
                <a:solidFill>
                  <a:srgbClr val="FF0000"/>
                </a:solidFill>
              </a:rPr>
              <a:t>SAS d'entrée dans le laboratoire manque d'éclairage</a:t>
            </a:r>
          </a:p>
        </p:txBody>
      </p:sp>
    </p:spTree>
    <p:extLst>
      <p:ext uri="{BB962C8B-B14F-4D97-AF65-F5344CB8AC3E}">
        <p14:creationId xmlns:p14="http://schemas.microsoft.com/office/powerpoint/2010/main" val="2760389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6156176" y="1628800"/>
            <a:ext cx="1512168" cy="28803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9992" y="1412776"/>
            <a:ext cx="3867894" cy="5157192"/>
          </a:xfrm>
          <a:prstGeom prst="rect">
            <a:avLst/>
          </a:prstGeom>
        </p:spPr>
      </p:pic>
      <p:sp>
        <p:nvSpPr>
          <p:cNvPr id="2" name="ZoneTexte 1"/>
          <p:cNvSpPr txBox="1"/>
          <p:nvPr/>
        </p:nvSpPr>
        <p:spPr>
          <a:xfrm>
            <a:off x="827584" y="2996952"/>
            <a:ext cx="3528392" cy="1754326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FF0000"/>
                </a:solidFill>
              </a:rPr>
              <a:t>Boucherie : Le </a:t>
            </a:r>
            <a:r>
              <a:rPr lang="fr-FR" b="1" dirty="0">
                <a:solidFill>
                  <a:srgbClr val="FF0000"/>
                </a:solidFill>
              </a:rPr>
              <a:t>produit merguez est inscrit dans la fiche d'enregistrement de fabrication malgré qu'il n'a pas été préparé. Cette pratique est proscrite.</a:t>
            </a:r>
          </a:p>
        </p:txBody>
      </p:sp>
    </p:spTree>
    <p:extLst>
      <p:ext uri="{BB962C8B-B14F-4D97-AF65-F5344CB8AC3E}">
        <p14:creationId xmlns:p14="http://schemas.microsoft.com/office/powerpoint/2010/main" val="2760389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6156176" y="1628800"/>
            <a:ext cx="1512168" cy="28803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5976" y="1340768"/>
            <a:ext cx="4032448" cy="5376598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683569" y="3429000"/>
            <a:ext cx="3528392" cy="1477328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FF0000"/>
                </a:solidFill>
              </a:rPr>
              <a:t>Exposition </a:t>
            </a:r>
            <a:r>
              <a:rPr lang="fr-FR" b="1" dirty="0" err="1" smtClean="0">
                <a:solidFill>
                  <a:srgbClr val="FF0000"/>
                </a:solidFill>
              </a:rPr>
              <a:t>volaillerie</a:t>
            </a:r>
            <a:r>
              <a:rPr lang="fr-FR" b="1" dirty="0" smtClean="0">
                <a:solidFill>
                  <a:srgbClr val="FF0000"/>
                </a:solidFill>
              </a:rPr>
              <a:t> </a:t>
            </a:r>
            <a:r>
              <a:rPr lang="fr-FR" b="1" dirty="0">
                <a:solidFill>
                  <a:srgbClr val="FF0000"/>
                </a:solidFill>
              </a:rPr>
              <a:t>: Les planches de découpe </a:t>
            </a:r>
            <a:r>
              <a:rPr lang="fr-FR" b="1" dirty="0" smtClean="0">
                <a:solidFill>
                  <a:srgbClr val="FF0000"/>
                </a:solidFill>
              </a:rPr>
              <a:t>nécessitent </a:t>
            </a:r>
            <a:r>
              <a:rPr lang="fr-FR" b="1" dirty="0">
                <a:solidFill>
                  <a:srgbClr val="FF0000"/>
                </a:solidFill>
              </a:rPr>
              <a:t>un rabotage, les fissures sont difficiles à nettoyer</a:t>
            </a:r>
          </a:p>
        </p:txBody>
      </p:sp>
    </p:spTree>
    <p:extLst>
      <p:ext uri="{BB962C8B-B14F-4D97-AF65-F5344CB8AC3E}">
        <p14:creationId xmlns:p14="http://schemas.microsoft.com/office/powerpoint/2010/main" val="2760389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6156176" y="1628800"/>
            <a:ext cx="1512168" cy="28803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157954" y="2078850"/>
            <a:ext cx="4752528" cy="3564396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755576" y="3015042"/>
            <a:ext cx="3888432" cy="120032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</a:rPr>
              <a:t>Congélateur Pâtisserie-Boulangerie : Le revêtement du sol de la chambre froide est écaillé</a:t>
            </a:r>
          </a:p>
        </p:txBody>
      </p:sp>
    </p:spTree>
    <p:extLst>
      <p:ext uri="{BB962C8B-B14F-4D97-AF65-F5344CB8AC3E}">
        <p14:creationId xmlns:p14="http://schemas.microsoft.com/office/powerpoint/2010/main" val="2760389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6156176" y="1628800"/>
            <a:ext cx="1512168" cy="28803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1920" y="1309455"/>
            <a:ext cx="4572000" cy="3429000"/>
          </a:xfrm>
          <a:prstGeom prst="rect">
            <a:avLst/>
          </a:prstGeom>
        </p:spPr>
      </p:pic>
      <p:sp>
        <p:nvSpPr>
          <p:cNvPr id="10" name="ZoneTexte 9"/>
          <p:cNvSpPr txBox="1"/>
          <p:nvPr/>
        </p:nvSpPr>
        <p:spPr>
          <a:xfrm>
            <a:off x="1080120" y="4941168"/>
            <a:ext cx="7020272" cy="1754326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FF0000"/>
                </a:solidFill>
              </a:rPr>
              <a:t>Rayon Pâtisserie : La </a:t>
            </a:r>
            <a:r>
              <a:rPr lang="fr-FR" b="1" dirty="0">
                <a:solidFill>
                  <a:srgbClr val="FF0000"/>
                </a:solidFill>
              </a:rPr>
              <a:t>liste des ingrédients du </a:t>
            </a:r>
            <a:r>
              <a:rPr lang="fr-FR" b="1" dirty="0" err="1">
                <a:solidFill>
                  <a:srgbClr val="FF0000"/>
                </a:solidFill>
              </a:rPr>
              <a:t>kaak</a:t>
            </a:r>
            <a:r>
              <a:rPr lang="fr-FR" b="1" dirty="0">
                <a:solidFill>
                  <a:srgbClr val="FF0000"/>
                </a:solidFill>
              </a:rPr>
              <a:t> dattes, '</a:t>
            </a:r>
            <a:r>
              <a:rPr lang="fr-FR" b="1" dirty="0" err="1">
                <a:solidFill>
                  <a:srgbClr val="FF0000"/>
                </a:solidFill>
              </a:rPr>
              <a:t>makroudh</a:t>
            </a:r>
            <a:r>
              <a:rPr lang="fr-FR" b="1" dirty="0">
                <a:solidFill>
                  <a:srgbClr val="FF0000"/>
                </a:solidFill>
              </a:rPr>
              <a:t> grand model' et '</a:t>
            </a:r>
            <a:r>
              <a:rPr lang="fr-FR" b="1" dirty="0" err="1">
                <a:solidFill>
                  <a:srgbClr val="FF0000"/>
                </a:solidFill>
              </a:rPr>
              <a:t>makroudh</a:t>
            </a:r>
            <a:r>
              <a:rPr lang="fr-FR" b="1" dirty="0">
                <a:solidFill>
                  <a:srgbClr val="FF0000"/>
                </a:solidFill>
              </a:rPr>
              <a:t> petit model' (fournisseur: Société </a:t>
            </a:r>
            <a:r>
              <a:rPr lang="fr-FR" b="1" dirty="0" err="1">
                <a:solidFill>
                  <a:srgbClr val="FF0000"/>
                </a:solidFill>
              </a:rPr>
              <a:t>Essaada</a:t>
            </a:r>
            <a:r>
              <a:rPr lang="fr-FR" b="1" dirty="0">
                <a:solidFill>
                  <a:srgbClr val="FF0000"/>
                </a:solidFill>
              </a:rPr>
              <a:t> de Pâtisserie Tunisienne) ne mentionne pas l'existence du sésame présent dans le produit. La non-conformité est d'ordre réglementaire (AM:03/09/2008). Aviser le fournisseur sur cet écart. </a:t>
            </a:r>
          </a:p>
        </p:txBody>
      </p:sp>
    </p:spTree>
    <p:extLst>
      <p:ext uri="{BB962C8B-B14F-4D97-AF65-F5344CB8AC3E}">
        <p14:creationId xmlns:p14="http://schemas.microsoft.com/office/powerpoint/2010/main" val="2760389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Couches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37184</TotalTime>
  <Words>493</Words>
  <Application>Microsoft Office PowerPoint</Application>
  <PresentationFormat>Affichage à l'écran (4:3)</PresentationFormat>
  <Paragraphs>37</Paragraphs>
  <Slides>24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24</vt:i4>
      </vt:variant>
    </vt:vector>
  </HeadingPairs>
  <TitlesOfParts>
    <vt:vector size="31" baseType="lpstr">
      <vt:lpstr>Arial</vt:lpstr>
      <vt:lpstr>Calibri</vt:lpstr>
      <vt:lpstr>Century Gothic</vt:lpstr>
      <vt:lpstr>Tempus Sans ITC</vt:lpstr>
      <vt:lpstr>Wingdings</vt:lpstr>
      <vt:lpstr>Couches</vt:lpstr>
      <vt:lpstr>Conception personnalisée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Admin</cp:lastModifiedBy>
  <cp:revision>493</cp:revision>
  <cp:lastPrinted>2016-02-08T19:41:58Z</cp:lastPrinted>
  <dcterms:created xsi:type="dcterms:W3CDTF">2014-03-07T09:21:22Z</dcterms:created>
  <dcterms:modified xsi:type="dcterms:W3CDTF">2017-03-01T08:25:04Z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863976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