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8" r:id="rId2"/>
    <p:sldId id="466" r:id="rId3"/>
    <p:sldId id="467" r:id="rId4"/>
    <p:sldId id="468" r:id="rId5"/>
    <p:sldId id="472" r:id="rId6"/>
    <p:sldId id="473" r:id="rId7"/>
    <p:sldId id="474" r:id="rId8"/>
    <p:sldId id="475" r:id="rId9"/>
    <p:sldId id="476" r:id="rId10"/>
    <p:sldId id="477" r:id="rId11"/>
    <p:sldId id="478" r:id="rId12"/>
    <p:sldId id="479" r:id="rId13"/>
    <p:sldId id="481" r:id="rId14"/>
    <p:sldId id="480" r:id="rId15"/>
    <p:sldId id="482" r:id="rId16"/>
    <p:sldId id="483" r:id="rId17"/>
    <p:sldId id="484" r:id="rId18"/>
    <p:sldId id="485" r:id="rId19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20/06/2019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20/06/2019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Menzel</a:t>
            </a:r>
            <a:r>
              <a:rPr lang="fr-FR" altLang="fr-FR" kern="0" baseline="0" dirty="0" smtClean="0"/>
              <a:t> Bourguiba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10.jpeg" Type="http://schemas.openxmlformats.org/officeDocument/2006/relationships/image"/><Relationship Id="rId1" Target="../slideLayouts/slideLayout3.xml" Type="http://schemas.openxmlformats.org/officeDocument/2006/relationships/slideLayout"/><Relationship Id="rId5" Target="../media/hdphoto2.wdp" Type="http://schemas.microsoft.com/office/2007/relationships/hdphoto"/><Relationship Id="rId4" Target="../media/image11.jpeg" Type="http://schemas.openxmlformats.org/officeDocument/2006/relationships/image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 ?><Relationships xmlns="http://schemas.openxmlformats.org/package/2006/relationships"><Relationship Id="rId3" Target="../media/hdphoto3.wdp" Type="http://schemas.microsoft.com/office/2007/relationships/hdphoto"/><Relationship Id="rId2" Target="../media/image15.jpeg" Type="http://schemas.openxmlformats.org/officeDocument/2006/relationships/image"/><Relationship Id="rId1" Target="../slideLayouts/slideLayout3.xml" Type="http://schemas.openxmlformats.org/officeDocument/2006/relationships/slideLayout"/><Relationship Id="rId4" Target="../media/image16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Menzel Bourguiba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0" y="5733256"/>
            <a:ext cx="2880319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14/06/2019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08104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Raja </a:t>
            </a:r>
            <a:r>
              <a:rPr lang="fr-FR" sz="2000" b="1" dirty="0" err="1" smtClean="0">
                <a:solidFill>
                  <a:srgbClr val="000000"/>
                </a:solidFill>
              </a:rPr>
              <a:t>Bouhalfaya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43608" y="6093296"/>
            <a:ext cx="691790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Terminal de cuisson: </a:t>
            </a:r>
            <a:r>
              <a:rPr lang="fr-FR" b="1" dirty="0" smtClean="0">
                <a:solidFill>
                  <a:srgbClr val="0070C0"/>
                </a:solidFill>
              </a:rPr>
              <a:t>Jointure abîmée au niveau du four 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36712"/>
            <a:ext cx="6459897" cy="4844923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1547664" y="2996952"/>
            <a:ext cx="3888432" cy="144016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04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16016" y="5866098"/>
            <a:ext cx="41764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CF négative: </a:t>
            </a:r>
            <a:r>
              <a:rPr lang="fr-FR" b="1" dirty="0" smtClean="0">
                <a:solidFill>
                  <a:srgbClr val="0070C0"/>
                </a:solidFill>
              </a:rPr>
              <a:t>Revêtement du sol au niveau du seuil crevassé.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17404"/>
            <a:ext cx="4137924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3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65278" y="6021288"/>
            <a:ext cx="828092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La vitre au niveau du meuble froid d’exposition des gâteaux était brisée.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Attention aux bris de verres.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3651870" cy="486916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38" y="1052736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4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37574" y="5827656"/>
            <a:ext cx="795688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Mention de l’ingrédient beurre pour les mini viennoiseries aux raisins secs, or le fournisseur indique l’ingrédient matières grasses d’origine végétale.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3" t="24419" r="25137" b="23872"/>
          <a:stretch/>
        </p:blipFill>
        <p:spPr>
          <a:xfrm>
            <a:off x="155697" y="1268760"/>
            <a:ext cx="4464495" cy="365276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9"/>
          <a:stretch/>
        </p:blipFill>
        <p:spPr>
          <a:xfrm>
            <a:off x="4716016" y="1021223"/>
            <a:ext cx="4259429" cy="4806971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2123728" y="2060848"/>
            <a:ext cx="720080" cy="43204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6161654" y="2820204"/>
            <a:ext cx="1368152" cy="54988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77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236558" y="6093296"/>
            <a:ext cx="65552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Poissonnerie</a:t>
            </a:r>
            <a:r>
              <a:rPr lang="fr-FR" b="1" dirty="0" smtClean="0">
                <a:solidFill>
                  <a:srgbClr val="0070C0"/>
                </a:solidFill>
              </a:rPr>
              <a:t>: La douchette de la plonge était rompue.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3435846" cy="458112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61137"/>
            <a:ext cx="3075806" cy="4101075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1825427" y="935410"/>
            <a:ext cx="1296144" cy="266429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5055518" y="2700586"/>
            <a:ext cx="2736304" cy="78673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19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91580" y="5794304"/>
            <a:ext cx="698477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Absence de local poubelle au niveau du magasin.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 regard d’</a:t>
            </a:r>
            <a:r>
              <a:rPr lang="fr-FR" b="1" dirty="0" err="1" smtClean="0">
                <a:solidFill>
                  <a:srgbClr val="0070C0"/>
                </a:solidFill>
              </a:rPr>
              <a:t>égoût</a:t>
            </a:r>
            <a:r>
              <a:rPr lang="fr-FR" b="1" dirty="0" smtClean="0">
                <a:solidFill>
                  <a:srgbClr val="0070C0"/>
                </a:solidFill>
              </a:rPr>
              <a:t> dans la zone de la réception n’était pas correctement protégé.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3147814" cy="41970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917085"/>
            <a:ext cx="3651870" cy="4869160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 flipV="1">
            <a:off x="5652120" y="3861048"/>
            <a:ext cx="648072" cy="36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79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4083918" cy="544522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716016" y="5574630"/>
            <a:ext cx="417646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PLS: </a:t>
            </a:r>
            <a:r>
              <a:rPr lang="fr-FR" b="1" dirty="0" smtClean="0">
                <a:solidFill>
                  <a:srgbClr val="0070C0"/>
                </a:solidFill>
              </a:rPr>
              <a:t>Dépassement de la DLC pour tout un lot de tartes aux figues Crostatini</a:t>
            </a:r>
            <a:r>
              <a:rPr lang="fr-FR" b="1" dirty="0">
                <a:solidFill>
                  <a:srgbClr val="0070C0"/>
                </a:solidFill>
              </a:rPr>
              <a:t>.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827584" y="3645024"/>
            <a:ext cx="1944216" cy="144016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907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4607496" cy="34556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22077"/>
            <a:ext cx="4118647" cy="308898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115108" y="5949280"/>
            <a:ext cx="698477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PLS: </a:t>
            </a:r>
            <a:r>
              <a:rPr lang="fr-FR" b="1" dirty="0" smtClean="0">
                <a:solidFill>
                  <a:srgbClr val="0070C0"/>
                </a:solidFill>
              </a:rPr>
              <a:t>Présence d’un excè</a:t>
            </a:r>
            <a:r>
              <a:rPr lang="fr-FR" b="1" dirty="0" smtClean="0">
                <a:solidFill>
                  <a:srgbClr val="0070C0"/>
                </a:solidFill>
              </a:rPr>
              <a:t>s de givre à l’intérieur des barquettes de fruits de mer surgelés Captain Sindbad.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550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3240360" cy="432048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6" t="5801" r="5249" b="12984"/>
          <a:stretch/>
        </p:blipFill>
        <p:spPr>
          <a:xfrm>
            <a:off x="4283968" y="908720"/>
            <a:ext cx="3726413" cy="496855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15616" y="6021288"/>
            <a:ext cx="721880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PGC: </a:t>
            </a:r>
            <a:r>
              <a:rPr lang="fr-FR" b="1" dirty="0" smtClean="0">
                <a:solidFill>
                  <a:srgbClr val="0070C0"/>
                </a:solidFill>
              </a:rPr>
              <a:t>Dépassement de la DLC pour 4 paquets de préparations alimentaires à base de chocolat.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115616" y="3861048"/>
            <a:ext cx="1764196" cy="72008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725017" y="4941168"/>
            <a:ext cx="2016224" cy="93610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3106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6244" y="4869160"/>
            <a:ext cx="4392488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Plonge Boucherie: 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1/</a:t>
            </a:r>
            <a:r>
              <a:rPr lang="fr-FR" b="1" dirty="0" smtClean="0">
                <a:solidFill>
                  <a:srgbClr val="0070C0"/>
                </a:solidFill>
              </a:rPr>
              <a:t>Absence de support pour la produit de nettoyage au niveau de la station de nettoyage.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2/Eclairage non fonctionnel.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60" y="1268760"/>
            <a:ext cx="4248472" cy="318635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07085"/>
            <a:ext cx="3651870" cy="4869160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>
            <a:off x="827584" y="2996952"/>
            <a:ext cx="360040" cy="43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5940152" y="1628800"/>
            <a:ext cx="576064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97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5373216"/>
            <a:ext cx="381642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Présence d’une fuite d’eau depuis la plonge du stand fromages/charcuterie.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4248472" cy="318635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96752"/>
            <a:ext cx="3921900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309320"/>
            <a:ext cx="77048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Volailles trad. </a:t>
            </a:r>
            <a:r>
              <a:rPr lang="fr-FR" b="1" dirty="0" smtClean="0">
                <a:solidFill>
                  <a:srgbClr val="0070C0"/>
                </a:solidFill>
              </a:rPr>
              <a:t>: Manque de balisage pour certains produits exposés.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6660232" cy="499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1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911466" y="5434671"/>
            <a:ext cx="331236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Bac promo fromages: </a:t>
            </a:r>
            <a:r>
              <a:rPr lang="fr-FR" b="1" dirty="0" smtClean="0">
                <a:solidFill>
                  <a:srgbClr val="0070C0"/>
                </a:solidFill>
              </a:rPr>
              <a:t>Attention aux cadavres d’insectes à ce niveau.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17404"/>
            <a:ext cx="4029912" cy="537321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5" t="44882" r="39247" b="17594"/>
          <a:stretch/>
        </p:blipFill>
        <p:spPr>
          <a:xfrm>
            <a:off x="5148064" y="1340768"/>
            <a:ext cx="2839173" cy="3456384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6207610" y="2348880"/>
            <a:ext cx="720080" cy="144016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1547664" y="4077072"/>
            <a:ext cx="288032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50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99592" y="5949280"/>
            <a:ext cx="75243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Température à cœur d’une barquette de viande hâchée: 5,8°C.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4101810" cy="307635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77418"/>
            <a:ext cx="4248472" cy="31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0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292080" y="5301208"/>
            <a:ext cx="288032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DEIV non fonctionnel et rempli de cadavres d’insectes au niveau du rayon traiteur.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4299942" cy="5733256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1105347" y="1399084"/>
            <a:ext cx="3312368" cy="244827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89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01008" y="5805264"/>
            <a:ext cx="7704857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Traiteur: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Absence de distributeur de papier au niveau du poste lave-mains.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 couvercle du distributeur de savon était endommagé.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1268759"/>
            <a:ext cx="3291830" cy="438910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48813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7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90967" y="6118456"/>
            <a:ext cx="768084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Manque de propreté par accumulation de déchets au niveau des siphons des laboratoires traiteur et terminal de cuisson.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73" t="5044" r="-2874" b="31219"/>
          <a:stretch/>
        </p:blipFill>
        <p:spPr>
          <a:xfrm>
            <a:off x="786974" y="1554623"/>
            <a:ext cx="3744416" cy="431175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t="28293" b="11977"/>
          <a:stretch/>
        </p:blipFill>
        <p:spPr>
          <a:xfrm>
            <a:off x="4531390" y="1556792"/>
            <a:ext cx="4085507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0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54974</TotalTime>
  <Words>283</Words>
  <Application>Microsoft Office PowerPoint</Application>
  <PresentationFormat>Affichage à l'écran (4:3)</PresentationFormat>
  <Paragraphs>27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QLC</cp:lastModifiedBy>
  <cp:revision>694</cp:revision>
  <cp:lastPrinted>2016-02-08T19:41:58Z</cp:lastPrinted>
  <dcterms:created xsi:type="dcterms:W3CDTF">2014-03-07T09:21:22Z</dcterms:created>
  <dcterms:modified xsi:type="dcterms:W3CDTF">2019-06-25T21:44:07Z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3331422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S8.2.2</vt:lpwstr>
  </property>
</Properties>
</file>