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8" r:id="rId2"/>
    <p:sldId id="450" r:id="rId3"/>
    <p:sldId id="451" r:id="rId4"/>
    <p:sldId id="452" r:id="rId5"/>
    <p:sldId id="453" r:id="rId6"/>
    <p:sldId id="454" r:id="rId7"/>
    <p:sldId id="455" r:id="rId8"/>
    <p:sldId id="456" r:id="rId9"/>
    <p:sldId id="457" r:id="rId10"/>
    <p:sldId id="459" r:id="rId11"/>
    <p:sldId id="460" r:id="rId12"/>
    <p:sldId id="461" r:id="rId13"/>
    <p:sldId id="462" r:id="rId14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30/03/2018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30/03/2018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Menzel</a:t>
            </a:r>
            <a:r>
              <a:rPr lang="fr-FR" altLang="fr-FR" kern="0" baseline="0" dirty="0" smtClean="0"/>
              <a:t> Bourguiba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Menzel Bourguiba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Raja Bouhalfaya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52120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22 Mars 2018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2736"/>
            <a:ext cx="5724128" cy="429309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55576" y="5733256"/>
            <a:ext cx="799288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Réception</a:t>
            </a:r>
            <a:r>
              <a:rPr lang="fr-FR" b="1" dirty="0" smtClean="0">
                <a:solidFill>
                  <a:srgbClr val="0070C0"/>
                </a:solidFill>
              </a:rPr>
              <a:t>: Manque </a:t>
            </a:r>
            <a:r>
              <a:rPr lang="fr-FR" b="1" dirty="0">
                <a:solidFill>
                  <a:srgbClr val="0070C0"/>
                </a:solidFill>
              </a:rPr>
              <a:t>d'étanchéité de la porte de la </a:t>
            </a:r>
            <a:r>
              <a:rPr lang="fr-FR" b="1" dirty="0" smtClean="0">
                <a:solidFill>
                  <a:srgbClr val="0070C0"/>
                </a:solidFill>
              </a:rPr>
              <a:t>réception.</a:t>
            </a:r>
            <a:endParaRPr lang="fr-FR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83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4320480" cy="576064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148064" y="5229200"/>
            <a:ext cx="309634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Réserve: </a:t>
            </a:r>
            <a:r>
              <a:rPr lang="fr-FR" b="1" dirty="0" smtClean="0">
                <a:solidFill>
                  <a:srgbClr val="0070C0"/>
                </a:solidFill>
              </a:rPr>
              <a:t>Présence de traces d’infiltration d’eau dans un coin de la réserve.</a:t>
            </a:r>
            <a:endParaRPr lang="fr-FR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0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24744"/>
            <a:ext cx="5148064" cy="386104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83568" y="5445224"/>
            <a:ext cx="799288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Réserve: </a:t>
            </a:r>
            <a:r>
              <a:rPr lang="fr-FR" b="1" dirty="0" smtClean="0">
                <a:solidFill>
                  <a:srgbClr val="0070C0"/>
                </a:solidFill>
              </a:rPr>
              <a:t>Un porte-appât était non fixé correctement ,avec le couvercle démonté.</a:t>
            </a:r>
            <a:endParaRPr lang="fr-FR" b="1" u="sng" dirty="0">
              <a:solidFill>
                <a:srgbClr val="0070C0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3950550" y="1988840"/>
            <a:ext cx="106237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992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68760"/>
            <a:ext cx="5220072" cy="391505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11560" y="5733256"/>
            <a:ext cx="799288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Meuble des produits surgelés :</a:t>
            </a:r>
            <a:r>
              <a:rPr lang="fr-FR" b="1" dirty="0" smtClean="0">
                <a:solidFill>
                  <a:srgbClr val="0070C0"/>
                </a:solidFill>
              </a:rPr>
              <a:t>Présence de givre au niveau de la gaine de refroidissement.</a:t>
            </a:r>
            <a:endParaRPr lang="fr-FR" b="1" u="sng" dirty="0">
              <a:solidFill>
                <a:srgbClr val="0070C0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3563888" y="2060848"/>
            <a:ext cx="432048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>
            <a:off x="4608004" y="3861048"/>
            <a:ext cx="180020" cy="3600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31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899592" y="5877272"/>
            <a:ext cx="7272808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Charcuterie/Fromage: </a:t>
            </a:r>
            <a:r>
              <a:rPr lang="fr-FR" b="1" dirty="0" smtClean="0">
                <a:solidFill>
                  <a:srgbClr val="0070C0"/>
                </a:solidFill>
              </a:rPr>
              <a:t>Les morceaux de fromages blancs entamés ,n’étaient pas identifiés par leurs dates d’ouvertures.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80728"/>
            <a:ext cx="6300192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9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251520" y="5301208"/>
            <a:ext cx="8604448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Charcuterie/Fromage et Meuble froid PLS: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smtClean="0">
                <a:solidFill>
                  <a:srgbClr val="0070C0"/>
                </a:solidFill>
              </a:rPr>
              <a:t>Les afficheurs de la température n’étaient pas fonctionnels.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3995936" cy="299695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01416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6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539552" y="5517232"/>
            <a:ext cx="8064896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Traiteur: </a:t>
            </a:r>
            <a:r>
              <a:rPr lang="fr-FR" b="1" dirty="0" smtClean="0">
                <a:solidFill>
                  <a:srgbClr val="0070C0"/>
                </a:solidFill>
              </a:rPr>
              <a:t>Accumulation de gras au niveau de l’égouttoir de la friteuse. Renforcer le nettoyage à ce niveau.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4608512" cy="345638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1556792"/>
            <a:ext cx="4224469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48269" y="5949280"/>
            <a:ext cx="6114935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Traiteur: </a:t>
            </a:r>
            <a:r>
              <a:rPr lang="fr-FR" b="1" dirty="0" smtClean="0">
                <a:solidFill>
                  <a:srgbClr val="0070C0"/>
                </a:solidFill>
              </a:rPr>
              <a:t>DEIV non fonctionnel.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1340768"/>
            <a:ext cx="5628117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7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9" y="6008290"/>
            <a:ext cx="770112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Traiteur</a:t>
            </a:r>
            <a:r>
              <a:rPr lang="fr-FR" b="1" dirty="0" smtClean="0">
                <a:solidFill>
                  <a:srgbClr val="0070C0"/>
                </a:solidFill>
              </a:rPr>
              <a:t>: Stockage des emballages dans des cartons au niveau du stand .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5580112" cy="418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9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11560" y="5733256"/>
            <a:ext cx="799288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Traiteur/Boucherie: </a:t>
            </a:r>
            <a:r>
              <a:rPr lang="fr-FR" b="1" dirty="0" smtClean="0">
                <a:solidFill>
                  <a:srgbClr val="0070C0"/>
                </a:solidFill>
              </a:rPr>
              <a:t>Les planches à découpe étaient fortement rayées. Nécessité d’effectuer un rabotage.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82" y="1372081"/>
            <a:ext cx="4128459" cy="30963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24744"/>
            <a:ext cx="4788024" cy="35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0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3568" y="5805264"/>
            <a:ext cx="777686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Boucherie/Volaillerie: </a:t>
            </a:r>
            <a:r>
              <a:rPr lang="fr-FR" b="1" dirty="0" smtClean="0">
                <a:solidFill>
                  <a:srgbClr val="0070C0"/>
                </a:solidFill>
              </a:rPr>
              <a:t>Les produits d’entretien étaient entreposés au sol ,à côté du meuble d’exposition. Prévoir un endroit pour le stockage.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718120"/>
            <a:ext cx="3795886" cy="5061181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2987824" y="2924944"/>
            <a:ext cx="1490213" cy="136815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062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4499992" cy="337499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9" t="20397" r="25394" b="22843"/>
          <a:stretch/>
        </p:blipFill>
        <p:spPr>
          <a:xfrm>
            <a:off x="5286696" y="1988840"/>
            <a:ext cx="2736304" cy="3384376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4" name="ZoneTexte 3"/>
          <p:cNvSpPr txBox="1"/>
          <p:nvPr/>
        </p:nvSpPr>
        <p:spPr>
          <a:xfrm>
            <a:off x="467544" y="5157192"/>
            <a:ext cx="828092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0070C0"/>
                </a:solidFill>
              </a:rPr>
              <a:t>Boul/Pat </a:t>
            </a:r>
            <a:r>
              <a:rPr lang="fr-FR" b="1" dirty="0">
                <a:solidFill>
                  <a:srgbClr val="0070C0"/>
                </a:solidFill>
              </a:rPr>
              <a:t>:L'étiquette Carrefour des articles : </a:t>
            </a:r>
            <a:r>
              <a:rPr lang="fr-FR" b="1" dirty="0" smtClean="0">
                <a:solidFill>
                  <a:srgbClr val="0070C0"/>
                </a:solidFill>
              </a:rPr>
              <a:t>Crème </a:t>
            </a:r>
            <a:r>
              <a:rPr lang="fr-FR" b="1" dirty="0">
                <a:solidFill>
                  <a:srgbClr val="0070C0"/>
                </a:solidFill>
              </a:rPr>
              <a:t>au beurre café et crème au beurre </a:t>
            </a:r>
            <a:r>
              <a:rPr lang="fr-FR" b="1" dirty="0" smtClean="0">
                <a:solidFill>
                  <a:srgbClr val="0070C0"/>
                </a:solidFill>
              </a:rPr>
              <a:t>noisette, mentionnait </a:t>
            </a:r>
            <a:r>
              <a:rPr lang="fr-FR" b="1" dirty="0">
                <a:solidFill>
                  <a:srgbClr val="0070C0"/>
                </a:solidFill>
              </a:rPr>
              <a:t>par la dénomination des produits la présence de </a:t>
            </a:r>
            <a:r>
              <a:rPr lang="fr-FR" b="1" dirty="0" smtClean="0">
                <a:solidFill>
                  <a:srgbClr val="0070C0"/>
                </a:solidFill>
              </a:rPr>
              <a:t>beurre, or </a:t>
            </a:r>
            <a:r>
              <a:rPr lang="fr-FR" b="1" dirty="0">
                <a:solidFill>
                  <a:srgbClr val="0070C0"/>
                </a:solidFill>
              </a:rPr>
              <a:t>les étiquettes </a:t>
            </a:r>
            <a:r>
              <a:rPr lang="fr-FR" b="1" dirty="0" smtClean="0">
                <a:solidFill>
                  <a:srgbClr val="0070C0"/>
                </a:solidFill>
              </a:rPr>
              <a:t>du fournisseur(SOPRAL) </a:t>
            </a:r>
            <a:r>
              <a:rPr lang="fr-FR" b="1" dirty="0">
                <a:solidFill>
                  <a:srgbClr val="0070C0"/>
                </a:solidFill>
              </a:rPr>
              <a:t>indiquaient la présence de margarine et de matières grasses d'origine végétale. 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7668344" y="3068960"/>
            <a:ext cx="360040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01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41283</TotalTime>
  <Words>222</Words>
  <Application>Microsoft Office PowerPoint</Application>
  <PresentationFormat>Affichage à l'écran (4:3)</PresentationFormat>
  <Paragraphs>16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quali</cp:lastModifiedBy>
  <cp:revision>624</cp:revision>
  <cp:lastPrinted>2016-02-08T19:41:58Z</cp:lastPrinted>
  <dcterms:created xsi:type="dcterms:W3CDTF">2014-03-07T09:21:22Z</dcterms:created>
  <dcterms:modified xsi:type="dcterms:W3CDTF">2018-03-30T11:30:53Z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1129028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