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68" r:id="rId2"/>
    <p:sldId id="466" r:id="rId3"/>
    <p:sldId id="467" r:id="rId4"/>
    <p:sldId id="468" r:id="rId5"/>
    <p:sldId id="472" r:id="rId6"/>
    <p:sldId id="473" r:id="rId7"/>
    <p:sldId id="474" r:id="rId8"/>
    <p:sldId id="475" r:id="rId9"/>
    <p:sldId id="476" r:id="rId10"/>
    <p:sldId id="477" r:id="rId11"/>
    <p:sldId id="478" r:id="rId12"/>
    <p:sldId id="479" r:id="rId13"/>
    <p:sldId id="480" r:id="rId14"/>
    <p:sldId id="481" r:id="rId15"/>
    <p:sldId id="482" r:id="rId16"/>
    <p:sldId id="483" r:id="rId17"/>
    <p:sldId id="484" r:id="rId18"/>
    <p:sldId id="485" r:id="rId19"/>
    <p:sldId id="486" r:id="rId20"/>
    <p:sldId id="487" r:id="rId21"/>
    <p:sldId id="488" r:id="rId22"/>
    <p:sldId id="489" r:id="rId23"/>
    <p:sldId id="490" r:id="rId24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20/12/2018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20/12/2018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Menzel</a:t>
            </a:r>
            <a:r>
              <a:rPr lang="fr-FR" altLang="fr-FR" kern="0" baseline="0" dirty="0" smtClean="0"/>
              <a:t> Bourguiba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 ?><Relationships xmlns="http://schemas.openxmlformats.org/package/2006/relationships"><Relationship Id="rId3" Target="../media/hdphoto10.wdp" Type="http://schemas.microsoft.com/office/2007/relationships/hdphoto"/><Relationship Id="rId2" Target="../media/image16.jpeg" Type="http://schemas.openxmlformats.org/officeDocument/2006/relationships/image"/><Relationship Id="rId1" Target="../slideLayouts/slideLayout3.xml" Type="http://schemas.openxmlformats.org/officeDocument/2006/relationships/slideLayout"/><Relationship Id="rId5" Target="../media/hdphoto11.wdp" Type="http://schemas.microsoft.com/office/2007/relationships/hdphoto"/><Relationship Id="rId4" Target="../media/image17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hdphoto12.wdp" Type="http://schemas.microsoft.com/office/2007/relationships/hdphoto"/><Relationship Id="rId2" Target="../media/image18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hdphoto13.wdp" Type="http://schemas.microsoft.com/office/2007/relationships/hdphoto"/><Relationship Id="rId2" Target="../media/image19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3" Target="../media/hdphoto14.wdp" Type="http://schemas.microsoft.com/office/2007/relationships/hdphoto"/><Relationship Id="rId2" Target="../media/image20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media/hdphoto15.wdp" Type="http://schemas.microsoft.com/office/2007/relationships/hdphoto"/><Relationship Id="rId2" Target="../media/image21.jpeg" Type="http://schemas.openxmlformats.org/officeDocument/2006/relationships/image"/><Relationship Id="rId1" Target="../slideLayouts/slideLayout3.xml" Type="http://schemas.openxmlformats.org/officeDocument/2006/relationships/slideLayout"/><Relationship Id="rId5" Target="../media/hdphoto16.wdp" Type="http://schemas.microsoft.com/office/2007/relationships/hdphoto"/><Relationship Id="rId4" Target="../media/image22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hdphoto17.wdp" Type="http://schemas.microsoft.com/office/2007/relationships/hdphoto"/><Relationship Id="rId2" Target="../media/image23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3" Target="../media/hdphoto18.wdp" Type="http://schemas.microsoft.com/office/2007/relationships/hdphoto"/><Relationship Id="rId7" Target="../media/hdphoto20.wdp" Type="http://schemas.microsoft.com/office/2007/relationships/hdphoto"/><Relationship Id="rId2" Target="../media/image24.jpeg" Type="http://schemas.openxmlformats.org/officeDocument/2006/relationships/image"/><Relationship Id="rId1" Target="../slideLayouts/slideLayout3.xml" Type="http://schemas.openxmlformats.org/officeDocument/2006/relationships/slideLayout"/><Relationship Id="rId6" Target="../media/image26.jpeg" Type="http://schemas.openxmlformats.org/officeDocument/2006/relationships/image"/><Relationship Id="rId5" Target="../media/hdphoto19.wdp" Type="http://schemas.microsoft.com/office/2007/relationships/hdphoto"/><Relationship Id="rId4" Target="../media/image25.jpe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3" Target="../media/hdphoto21.wdp" Type="http://schemas.microsoft.com/office/2007/relationships/hdphoto"/><Relationship Id="rId2" Target="../media/image27.jpeg" Type="http://schemas.openxmlformats.org/officeDocument/2006/relationships/image"/><Relationship Id="rId1" Target="../slideLayouts/slideLayout3.xml" Type="http://schemas.openxmlformats.org/officeDocument/2006/relationships/slideLayout"/><Relationship Id="rId5" Target="../media/hdphoto22.wdp" Type="http://schemas.microsoft.com/office/2007/relationships/hdphoto"/><Relationship Id="rId4" Target="../media/image28.jpe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3" Target="../media/hdphoto23.wdp" Type="http://schemas.microsoft.com/office/2007/relationships/hdphoto"/><Relationship Id="rId7" Target="../media/hdphoto25.wdp" Type="http://schemas.microsoft.com/office/2007/relationships/hdphoto"/><Relationship Id="rId2" Target="../media/image29.jpeg" Type="http://schemas.openxmlformats.org/officeDocument/2006/relationships/image"/><Relationship Id="rId1" Target="../slideLayouts/slideLayout3.xml" Type="http://schemas.openxmlformats.org/officeDocument/2006/relationships/slideLayout"/><Relationship Id="rId6" Target="../media/image31.jpeg" Type="http://schemas.openxmlformats.org/officeDocument/2006/relationships/image"/><Relationship Id="rId5" Target="../media/hdphoto24.wdp" Type="http://schemas.microsoft.com/office/2007/relationships/hdphoto"/><Relationship Id="rId4" Target="../media/image30.jpeg" Type="http://schemas.openxmlformats.org/officeDocument/2006/relationships/image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4.jpeg" Type="http://schemas.openxmlformats.org/officeDocument/2006/relationships/image"/><Relationship Id="rId1" Target="../slideLayouts/slideLayout3.xml" Type="http://schemas.openxmlformats.org/officeDocument/2006/relationships/slideLayout"/><Relationship Id="rId5" Target="../media/hdphoto2.wdp" Type="http://schemas.microsoft.com/office/2007/relationships/hdphoto"/><Relationship Id="rId4" Target="../media/image5.jpeg" Type="http://schemas.openxmlformats.org/officeDocument/2006/relationships/image"/></Relationships>
</file>

<file path=ppt/slides/_rels/slide20.xml.rels><?xml version="1.0" encoding="UTF-8" standalone="yes" ?><Relationships xmlns="http://schemas.openxmlformats.org/package/2006/relationships"><Relationship Id="rId3" Target="../media/hdphoto26.wdp" Type="http://schemas.microsoft.com/office/2007/relationships/hdphoto"/><Relationship Id="rId2" Target="../media/image33.jpeg" Type="http://schemas.openxmlformats.org/officeDocument/2006/relationships/image"/><Relationship Id="rId1" Target="../slideLayouts/slideLayout3.xml" Type="http://schemas.openxmlformats.org/officeDocument/2006/relationships/slideLayout"/><Relationship Id="rId5" Target="../media/hdphoto27.wdp" Type="http://schemas.microsoft.com/office/2007/relationships/hdphoto"/><Relationship Id="rId4" Target="../media/image34.jpeg" Type="http://schemas.openxmlformats.org/officeDocument/2006/relationships/image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 ?><Relationships xmlns="http://schemas.openxmlformats.org/package/2006/relationships"><Relationship Id="rId3" Target="../media/image39.jpeg" Type="http://schemas.openxmlformats.org/officeDocument/2006/relationships/image"/><Relationship Id="rId2" Target="../media/image38.jpeg" Type="http://schemas.openxmlformats.org/officeDocument/2006/relationships/image"/><Relationship Id="rId1" Target="../slideLayouts/slideLayout3.xml" Type="http://schemas.openxmlformats.org/officeDocument/2006/relationships/slideLayout"/><Relationship Id="rId4" Target="../media/hdphoto28.wdp" Type="http://schemas.microsoft.com/office/2007/relationships/hdphoto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 ?><Relationships xmlns="http://schemas.openxmlformats.org/package/2006/relationships"><Relationship Id="rId3" Target="../media/hdphoto3.wdp" Type="http://schemas.microsoft.com/office/2007/relationships/hdphoto"/><Relationship Id="rId2" Target="../media/image7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3" Target="../media/hdphoto4.wdp" Type="http://schemas.microsoft.com/office/2007/relationships/hdphoto"/><Relationship Id="rId2" Target="../media/image8.jpeg" Type="http://schemas.openxmlformats.org/officeDocument/2006/relationships/image"/><Relationship Id="rId1" Target="../slideLayouts/slideLayout3.xml" Type="http://schemas.openxmlformats.org/officeDocument/2006/relationships/slideLayout"/><Relationship Id="rId5" Target="../media/hdphoto5.wdp" Type="http://schemas.microsoft.com/office/2007/relationships/hdphoto"/><Relationship Id="rId4" Target="../media/image9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hdphoto6.wdp" Type="http://schemas.microsoft.com/office/2007/relationships/hdphoto"/><Relationship Id="rId2" Target="../media/image10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 ?><Relationships xmlns="http://schemas.openxmlformats.org/package/2006/relationships"><Relationship Id="rId3" Target="../media/hdphoto7.wdp" Type="http://schemas.microsoft.com/office/2007/relationships/hdphoto"/><Relationship Id="rId2" Target="../media/image13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hdphoto8.wdp" Type="http://schemas.microsoft.com/office/2007/relationships/hdphoto"/><Relationship Id="rId2" Target="../media/image14.jpeg" Type="http://schemas.openxmlformats.org/officeDocument/2006/relationships/image"/><Relationship Id="rId1" Target="../slideLayouts/slideLayout3.xml" Type="http://schemas.openxmlformats.org/officeDocument/2006/relationships/slideLayout"/><Relationship Id="rId5" Target="../media/hdphoto9.wdp" Type="http://schemas.microsoft.com/office/2007/relationships/hdphoto"/><Relationship Id="rId4" Target="../media/image15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Menzel Bourguiba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0" y="5733256"/>
            <a:ext cx="2880319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18/12/2018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08104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Raja </a:t>
            </a:r>
            <a:r>
              <a:rPr lang="fr-FR" sz="2000" b="1" dirty="0" err="1" smtClean="0">
                <a:solidFill>
                  <a:srgbClr val="000000"/>
                </a:solidFill>
              </a:rPr>
              <a:t>Bouhalfaya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6385" y="6021288"/>
            <a:ext cx="867645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Labo. Traiteur: </a:t>
            </a:r>
            <a:r>
              <a:rPr lang="fr-FR" b="1" dirty="0" smtClean="0">
                <a:solidFill>
                  <a:srgbClr val="0070C0"/>
                </a:solidFill>
              </a:rPr>
              <a:t>Manque de propreté de la râpe à fromage, vu les traces de souillures persistantes.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3348372" cy="446449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613" y="1152128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4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051720" y="6165304"/>
            <a:ext cx="496855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Traiteur: </a:t>
            </a:r>
            <a:r>
              <a:rPr lang="fr-FR" b="1" dirty="0" smtClean="0">
                <a:solidFill>
                  <a:srgbClr val="0070C0"/>
                </a:solidFill>
              </a:rPr>
              <a:t>Le DEIV était non fonctionnel.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6228184" cy="467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3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17406" y="6237312"/>
            <a:ext cx="59766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Traiteur: </a:t>
            </a:r>
            <a:r>
              <a:rPr lang="fr-FR" b="1" dirty="0" smtClean="0">
                <a:solidFill>
                  <a:srgbClr val="0070C0"/>
                </a:solidFill>
              </a:rPr>
              <a:t>Manque de propreté de la rôtissoire.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6780245" cy="5085184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>
            <a:off x="2411760" y="3140968"/>
            <a:ext cx="648072" cy="432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H="1">
            <a:off x="6084168" y="3573016"/>
            <a:ext cx="720080" cy="432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84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6075294"/>
            <a:ext cx="878497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CF négative: </a:t>
            </a:r>
            <a:r>
              <a:rPr lang="fr-FR" b="1" dirty="0" smtClean="0">
                <a:solidFill>
                  <a:srgbClr val="0070C0"/>
                </a:solidFill>
              </a:rPr>
              <a:t>Le revêtement du sol était écaillé au niveau de l’entrée de la CF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Renforcer le nettoyage en dessous des palettes.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6984776" cy="5238582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 flipV="1">
            <a:off x="2915816" y="4581128"/>
            <a:ext cx="792088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H="1" flipV="1">
            <a:off x="4427984" y="1484784"/>
            <a:ext cx="360040" cy="7920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19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6021288"/>
            <a:ext cx="8496944" cy="646331"/>
          </a:xfrm>
          <a:prstGeom prst="rect">
            <a:avLst/>
          </a:prstGeom>
          <a:solidFill>
            <a:srgbClr val="FFFF00"/>
          </a:solidFill>
        </p:spPr>
        <p:txBody>
          <a:bodyPr rtlCol="0" wrap="square">
            <a:spAutoFit/>
          </a:bodyPr>
          <a:lstStyle/>
          <a:p>
            <a:r>
              <a:rPr b="1" dirty="0" err="1" lang="fr-FR" smtClean="0" u="sng">
                <a:solidFill>
                  <a:srgbClr val="0070C0"/>
                </a:solidFill>
              </a:rPr>
              <a:t>Boul</a:t>
            </a:r>
            <a:r>
              <a:rPr b="1" dirty="0" lang="fr-FR" smtClean="0" u="sng">
                <a:solidFill>
                  <a:srgbClr val="0070C0"/>
                </a:solidFill>
              </a:rPr>
              <a:t>/Pat: </a:t>
            </a:r>
            <a:r>
              <a:rPr b="1" dirty="0" lang="fr-FR" smtClean="0">
                <a:solidFill>
                  <a:srgbClr val="0070C0"/>
                </a:solidFill>
              </a:rPr>
              <a:t>Manque d’impression de la liste des ingrédients sur quelques produits de pâtisserie emballés.</a:t>
            </a:r>
            <a:endParaRPr b="1" dirty="0" lang="fr-FR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"/>
          <a:stretch/>
        </p:blipFill>
        <p:spPr>
          <a:xfrm>
            <a:off x="4932040" y="1367619"/>
            <a:ext cx="4063226" cy="352839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cstate="email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"/>
          <a:stretch/>
        </p:blipFill>
        <p:spPr>
          <a:xfrm>
            <a:off x="368697" y="1245028"/>
            <a:ext cx="4152586" cy="377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7069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7016" y="6083914"/>
            <a:ext cx="885698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Zone de réception: </a:t>
            </a:r>
            <a:r>
              <a:rPr lang="fr-FR" b="1" dirty="0" smtClean="0">
                <a:solidFill>
                  <a:srgbClr val="0070C0"/>
                </a:solidFill>
              </a:rPr>
              <a:t>La couverture du regard d’égout n’était pas étanche, présence d’une ouverture à ce niveau.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6804248" cy="5103186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3329862" y="2092161"/>
            <a:ext cx="1943708" cy="244827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879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7016" y="6021288"/>
            <a:ext cx="8676456" cy="646331"/>
          </a:xfrm>
          <a:prstGeom prst="rect">
            <a:avLst/>
          </a:prstGeom>
          <a:solidFill>
            <a:srgbClr val="FFFF00"/>
          </a:solidFill>
        </p:spPr>
        <p:txBody>
          <a:bodyPr rtlCol="0" wrap="square">
            <a:spAutoFit/>
          </a:bodyPr>
          <a:lstStyle/>
          <a:p>
            <a:r>
              <a:rPr b="1" dirty="0" lang="fr-FR" smtClean="0">
                <a:solidFill>
                  <a:srgbClr val="0070C0"/>
                </a:solidFill>
              </a:rPr>
              <a:t>Plusieurs afficheurs de températures étaient non fonctionnels au niveau de différents meubles d’exposition.</a:t>
            </a:r>
            <a:endParaRPr b="1" dirty="0" lang="fr-FR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3"/>
          <a:stretch/>
        </p:blipFill>
        <p:spPr>
          <a:xfrm>
            <a:off x="899592" y="1196752"/>
            <a:ext cx="3203848" cy="158417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cstate="email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3620" y="2504892"/>
            <a:ext cx="2952359" cy="393647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cstate="email"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60032" y="1940843"/>
            <a:ext cx="4103440" cy="307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3083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7016" y="6021288"/>
            <a:ext cx="885698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L’afficheur du meuble des produits surgelés était non fonctionnel.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 coin du meuble était démonté.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4668011" cy="350100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71131"/>
            <a:ext cx="3435846" cy="4581128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860835" y="2469493"/>
            <a:ext cx="3888432" cy="93610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965887" y="2299184"/>
            <a:ext cx="1944216" cy="216024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8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16200000">
            <a:off x="399291" y="4594832"/>
            <a:ext cx="1937216" cy="194472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cstate="email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836710"/>
            <a:ext cx="6055023" cy="454126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cstate="email"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6" y="810392"/>
            <a:ext cx="2787774" cy="371703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419872" y="5567194"/>
            <a:ext cx="5256584" cy="923330"/>
          </a:xfrm>
          <a:prstGeom prst="rect">
            <a:avLst/>
          </a:prstGeom>
          <a:solidFill>
            <a:srgbClr val="FFFF00"/>
          </a:solidFill>
        </p:spPr>
        <p:txBody>
          <a:bodyPr rtlCol="0" wrap="square">
            <a:spAutoFit/>
          </a:bodyPr>
          <a:lstStyle/>
          <a:p>
            <a:r>
              <a:rPr b="1" dirty="0" lang="fr-FR" smtClean="0" u="sng">
                <a:solidFill>
                  <a:srgbClr val="0070C0"/>
                </a:solidFill>
              </a:rPr>
              <a:t>PLS</a:t>
            </a:r>
            <a:r>
              <a:rPr b="1" dirty="0" lang="fr-FR" smtClean="0">
                <a:solidFill>
                  <a:srgbClr val="0070C0"/>
                </a:solidFill>
              </a:rPr>
              <a:t>: Présence de traces de recongélation au niveau des produits Calamars nettoyés anneaux congelés.</a:t>
            </a:r>
            <a:endParaRPr b="1" dirty="0" lang="fr-FR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60170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4245936" cy="566124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364088" y="5013176"/>
            <a:ext cx="2952328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Réserve PGC</a:t>
            </a:r>
            <a:r>
              <a:rPr lang="fr-FR" b="1" dirty="0" smtClean="0">
                <a:solidFill>
                  <a:srgbClr val="0070C0"/>
                </a:solidFill>
              </a:rPr>
              <a:t>: Présence de traces d’infiltration d’eau au niveau du mur de l’un des coins de la réserve.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87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6021288"/>
            <a:ext cx="748883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Labo. Boucherie: </a:t>
            </a:r>
            <a:r>
              <a:rPr lang="fr-FR" b="1" dirty="0" smtClean="0">
                <a:solidFill>
                  <a:srgbClr val="0070C0"/>
                </a:solidFill>
              </a:rPr>
              <a:t>Le support du bidon du produit désinfectant était démonté au niveau de la station de nettoyage.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12" y="1124744"/>
            <a:ext cx="3523320" cy="469776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84784"/>
            <a:ext cx="4860032" cy="3645024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>
            <a:off x="1663713" y="3091272"/>
            <a:ext cx="504056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6660232" y="2875248"/>
            <a:ext cx="504056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97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4475989" cy="335699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517" y="1610798"/>
            <a:ext cx="4211960" cy="315897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79512" y="5805264"/>
            <a:ext cx="885698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PGC: </a:t>
            </a:r>
            <a:r>
              <a:rPr lang="fr-FR" b="1" dirty="0" smtClean="0">
                <a:solidFill>
                  <a:srgbClr val="0070C0"/>
                </a:solidFill>
              </a:rPr>
              <a:t>Présence de rouille au niveau des étagères destinées à l’exposition des  tomates en conserve.</a:t>
            </a:r>
            <a:r>
              <a:rPr lang="fr-FR" b="1" u="sng" dirty="0" smtClean="0">
                <a:solidFill>
                  <a:srgbClr val="0070C0"/>
                </a:solidFill>
              </a:rPr>
              <a:t> </a:t>
            </a:r>
            <a:endParaRPr lang="fr-FR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17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54993"/>
            <a:ext cx="3651870" cy="486916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96" y="999009"/>
            <a:ext cx="3435846" cy="458112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07504" y="5934670"/>
            <a:ext cx="885698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PGC: </a:t>
            </a:r>
            <a:r>
              <a:rPr lang="fr-FR" b="1" dirty="0" smtClean="0">
                <a:solidFill>
                  <a:srgbClr val="0070C0"/>
                </a:solidFill>
              </a:rPr>
              <a:t>Présence d’ingrédients barrés manuellement pour le produit Harissa Berbère d’Epices et saveurs. Ce produit a fait l’objet de retrait ultérieurement suit à cette non-conformité.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43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4353947" cy="580526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364088" y="5085184"/>
            <a:ext cx="2952328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PGC: </a:t>
            </a:r>
            <a:r>
              <a:rPr lang="fr-FR" b="1" dirty="0" smtClean="0">
                <a:solidFill>
                  <a:srgbClr val="0070C0"/>
                </a:solidFill>
              </a:rPr>
              <a:t>Dépassement de la DLC pour 5 unités de biscuits de la marque Gullon.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La DLC était le 06/12/18.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56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3651870" cy="486916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60748"/>
            <a:ext cx="3165816" cy="422108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0" y="5877272"/>
            <a:ext cx="885698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PGC: </a:t>
            </a:r>
            <a:r>
              <a:rPr lang="fr-FR" b="1" dirty="0" smtClean="0">
                <a:solidFill>
                  <a:srgbClr val="0070C0"/>
                </a:solidFill>
              </a:rPr>
              <a:t>Absence de retrait pour des boites de conserve d’aliments pour animaux. La DLC était le 23/12/18.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4713480" y="2587216"/>
            <a:ext cx="3312368" cy="136815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86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932040" y="5661248"/>
            <a:ext cx="381642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Rayon Boucherie</a:t>
            </a:r>
            <a:r>
              <a:rPr lang="fr-FR" b="1" dirty="0" smtClean="0">
                <a:solidFill>
                  <a:srgbClr val="0070C0"/>
                </a:solidFill>
              </a:rPr>
              <a:t>: Entreposage des produits de nettoyage à proximité des produits exposés.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0772"/>
            <a:ext cx="4333410" cy="5777880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683568" y="2708920"/>
            <a:ext cx="1296144" cy="18722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0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44008" y="5359848"/>
            <a:ext cx="388843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Rayon Boucherie: </a:t>
            </a:r>
            <a:r>
              <a:rPr lang="fr-FR" b="1" dirty="0" smtClean="0">
                <a:solidFill>
                  <a:srgbClr val="0070C0"/>
                </a:solidFill>
              </a:rPr>
              <a:t>Le support du dispositif d’entreposage des emballages n’était pas correctement fixé.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4248472" cy="5664629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971600" y="2324780"/>
            <a:ext cx="1908212" cy="303506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41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5823266"/>
            <a:ext cx="8136904" cy="646331"/>
          </a:xfrm>
          <a:prstGeom prst="rect">
            <a:avLst/>
          </a:prstGeom>
          <a:solidFill>
            <a:srgbClr val="FFFF00"/>
          </a:solidFill>
        </p:spPr>
        <p:txBody>
          <a:bodyPr rtlCol="0" wrap="square">
            <a:spAutoFit/>
          </a:bodyPr>
          <a:lstStyle/>
          <a:p>
            <a:r>
              <a:rPr b="1" dirty="0" lang="fr-FR" smtClean="0" u="sng">
                <a:solidFill>
                  <a:srgbClr val="0070C0"/>
                </a:solidFill>
              </a:rPr>
              <a:t>Fromages/charcuterie: </a:t>
            </a:r>
            <a:r>
              <a:rPr b="1" dirty="0" lang="fr-FR" smtClean="0">
                <a:solidFill>
                  <a:srgbClr val="0070C0"/>
                </a:solidFill>
              </a:rPr>
              <a:t>Présence de traces de rouille au niveau des piques-prix .</a:t>
            </a:r>
            <a:endParaRPr b="1" dirty="0" lang="fr-FR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cstate="email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4572000" cy="3429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cstate="email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5" r="116"/>
          <a:stretch/>
        </p:blipFill>
        <p:spPr>
          <a:xfrm>
            <a:off x="4824536" y="1493785"/>
            <a:ext cx="3779912" cy="3586708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1907704" y="1605815"/>
            <a:ext cx="1368152" cy="237626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6300192" y="2204864"/>
            <a:ext cx="1440160" cy="252028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50811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6021288"/>
            <a:ext cx="878497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Fromages/charcuterie</a:t>
            </a:r>
            <a:r>
              <a:rPr lang="fr-FR" b="1" dirty="0" smtClean="0">
                <a:solidFill>
                  <a:srgbClr val="0070C0"/>
                </a:solidFill>
              </a:rPr>
              <a:t>: Absence d’enregistrement de toutes les températures à cœur requises au niveau des autocontrôles des températures.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4707" y="-54387"/>
            <a:ext cx="4914546" cy="6552728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1691680" y="3068961"/>
            <a:ext cx="1008112" cy="50405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2843808" y="2717921"/>
            <a:ext cx="1008112" cy="50405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70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552" y="6021288"/>
            <a:ext cx="813690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Les systèmes d’ouvertures à pédale étaient défaillants au niveau du labo. Traiteur et du rayon fromages/charcuterie.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3165816" cy="422108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1161343"/>
            <a:ext cx="3273828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9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5949280"/>
            <a:ext cx="813690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Labo. Traiteur: </a:t>
            </a:r>
            <a:r>
              <a:rPr lang="fr-FR" b="1" dirty="0" smtClean="0">
                <a:solidFill>
                  <a:srgbClr val="0070C0"/>
                </a:solidFill>
              </a:rPr>
              <a:t>Présence de piqûres de moisissures au niveau des grilles de l’évaporateur.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96752"/>
            <a:ext cx="6120680" cy="459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7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932040" y="5316162"/>
            <a:ext cx="4008437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Labo. Traiteur: </a:t>
            </a:r>
            <a:r>
              <a:rPr lang="fr-FR" b="1" dirty="0" smtClean="0">
                <a:solidFill>
                  <a:srgbClr val="0070C0"/>
                </a:solidFill>
              </a:rPr>
              <a:t>Absence de produit désinfectant au niveau de la station de nettoyage.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Attention à l’entreposage des broches à même le sol.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3949"/>
            <a:ext cx="4259200" cy="567893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833949"/>
            <a:ext cx="3312368" cy="4416491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 flipV="1">
            <a:off x="1475656" y="3662550"/>
            <a:ext cx="360040" cy="5040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Ellipse 6"/>
          <p:cNvSpPr/>
          <p:nvPr/>
        </p:nvSpPr>
        <p:spPr>
          <a:xfrm>
            <a:off x="6711056" y="1514124"/>
            <a:ext cx="1296144" cy="158417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40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47418</TotalTime>
  <Words>403</Words>
  <Application>Microsoft Office PowerPoint</Application>
  <PresentationFormat>Affichage à l'écran (4:3)</PresentationFormat>
  <Paragraphs>30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QualiConsult</cp:lastModifiedBy>
  <cp:revision>681</cp:revision>
  <cp:lastPrinted>2016-02-08T19:41:58Z</cp:lastPrinted>
  <dcterms:created xsi:type="dcterms:W3CDTF">2014-03-07T09:21:22Z</dcterms:created>
  <dcterms:modified xsi:type="dcterms:W3CDTF">2018-12-24T08:58:42Z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2919273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D6.1.0</vt:lpwstr>
  </property>
</Properties>
</file>