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23"/>
  </p:notesMasterIdLst>
  <p:handoutMasterIdLst>
    <p:handoutMasterId r:id="rId24"/>
  </p:handoutMasterIdLst>
  <p:sldIdLst>
    <p:sldId id="268" r:id="rId3"/>
    <p:sldId id="283" r:id="rId4"/>
    <p:sldId id="301" r:id="rId5"/>
    <p:sldId id="302" r:id="rId6"/>
    <p:sldId id="328" r:id="rId7"/>
    <p:sldId id="303" r:id="rId8"/>
    <p:sldId id="306" r:id="rId9"/>
    <p:sldId id="305" r:id="rId10"/>
    <p:sldId id="307" r:id="rId11"/>
    <p:sldId id="309" r:id="rId12"/>
    <p:sldId id="310" r:id="rId13"/>
    <p:sldId id="311" r:id="rId14"/>
    <p:sldId id="312" r:id="rId15"/>
    <p:sldId id="313" r:id="rId16"/>
    <p:sldId id="314" r:id="rId17"/>
    <p:sldId id="316" r:id="rId18"/>
    <p:sldId id="317" r:id="rId19"/>
    <p:sldId id="321" r:id="rId20"/>
    <p:sldId id="323" r:id="rId21"/>
    <p:sldId id="325" r:id="rId2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357" autoAdjust="0"/>
  </p:normalViewPr>
  <p:slideViewPr>
    <p:cSldViewPr>
      <p:cViewPr varScale="1">
        <p:scale>
          <a:sx n="69" d="100"/>
          <a:sy n="69" d="100"/>
        </p:scale>
        <p:origin x="141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07/05/2019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07/05/2019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Médina el jadida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Menzah 9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media/image1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3" Target="../media/image21.jpeg" Type="http://schemas.openxmlformats.org/officeDocument/2006/relationships/image"/><Relationship Id="rId2" Target="../media/image2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22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3" Target="../media/image24.jpeg" Type="http://schemas.openxmlformats.org/officeDocument/2006/relationships/image"/><Relationship Id="rId2" Target="../media/image23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2" Target="../media/image2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2" Target="../media/image26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3" Target="../media/image28.jpeg" Type="http://schemas.openxmlformats.org/officeDocument/2006/relationships/image"/><Relationship Id="rId2" Target="../media/image27.jpeg" Type="http://schemas.openxmlformats.org/officeDocument/2006/relationships/image"/><Relationship Id="rId1" Target="../slideLayouts/slideLayout16.xml" Type="http://schemas.openxmlformats.org/officeDocument/2006/relationships/slideLayout"/><Relationship Id="rId4" Target="../media/image29.jpeg" Type="http://schemas.openxmlformats.org/officeDocument/2006/relationships/image"/></Relationships>
</file>

<file path=ppt/slides/_rels/slide17.xml.rels><?xml version="1.0" encoding="UTF-8" standalone="yes" ?><Relationships xmlns="http://schemas.openxmlformats.org/package/2006/relationships"><Relationship Id="rId2" Target="../media/image3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8.xml.rels><?xml version="1.0" encoding="UTF-8" standalone="yes" ?><Relationships xmlns="http://schemas.openxmlformats.org/package/2006/relationships"><Relationship Id="rId2" Target="../media/image31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9.xml.rels><?xml version="1.0" encoding="UTF-8" standalone="yes" ?><Relationships xmlns="http://schemas.openxmlformats.org/package/2006/relationships"><Relationship Id="rId3" Target="../media/image33.jpeg" Type="http://schemas.openxmlformats.org/officeDocument/2006/relationships/image"/><Relationship Id="rId2" Target="../media/image32.jpeg" Type="http://schemas.openxmlformats.org/officeDocument/2006/relationships/image"/><Relationship Id="rId1" Target="../slideLayouts/slideLayout16.xml" Type="http://schemas.openxmlformats.org/officeDocument/2006/relationships/slideLayout"/><Relationship Id="rId4" Target="../media/image34.jpeg" Type="http://schemas.openxmlformats.org/officeDocument/2006/relationships/image"/></Relationships>
</file>

<file path=ppt/slides/_rels/slide2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20.xml.rels><?xml version="1.0" encoding="UTF-8" standalone="yes" ?><Relationships xmlns="http://schemas.openxmlformats.org/package/2006/relationships"><Relationship Id="rId3" Target="../media/image36.jpeg" Type="http://schemas.openxmlformats.org/officeDocument/2006/relationships/image"/><Relationship Id="rId2" Target="../media/image3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7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Market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Menzah 9</a:t>
            </a:r>
          </a:p>
        </p:txBody>
      </p:sp>
      <p:sp>
        <p:nvSpPr>
          <p:cNvPr id="5" name="Rectangle 4"/>
          <p:cNvSpPr/>
          <p:nvPr/>
        </p:nvSpPr>
        <p:spPr>
          <a:xfrm>
            <a:off x="982920" y="573325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23/04/2019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21549" y="5633550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63284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>
                <a:solidFill>
                  <a:srgbClr val="0070C0"/>
                </a:solidFill>
              </a:rPr>
              <a:t>Boucherie: La température à cœur de la viande hachée stockée dans la chambre froide est de l'ordre de </a:t>
            </a:r>
            <a:r>
              <a:rPr lang="fr-FR" b="1" dirty="0" smtClean="0">
                <a:solidFill>
                  <a:srgbClr val="0070C0"/>
                </a:solidFill>
              </a:rPr>
              <a:t>7,4°C et du foie 7,5°C.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412776"/>
            <a:ext cx="3899107" cy="42484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4456558" y="1412776"/>
            <a:ext cx="4003873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03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63284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Billot viandes </a:t>
            </a:r>
            <a:r>
              <a:rPr lang="fr-FR" b="1" dirty="0">
                <a:solidFill>
                  <a:srgbClr val="0070C0"/>
                </a:solidFill>
              </a:rPr>
              <a:t>rouges </a:t>
            </a:r>
            <a:r>
              <a:rPr lang="fr-FR" b="1" dirty="0" smtClean="0">
                <a:solidFill>
                  <a:srgbClr val="0070C0"/>
                </a:solidFill>
              </a:rPr>
              <a:t>fissuré. </a:t>
            </a:r>
            <a:r>
              <a:rPr lang="fr-FR" b="1" dirty="0">
                <a:solidFill>
                  <a:srgbClr val="0070C0"/>
                </a:solidFill>
              </a:rPr>
              <a:t>Présence de piqûres de moisissures sur les murs de la zone de stockage des </a:t>
            </a:r>
            <a:r>
              <a:rPr lang="fr-FR" b="1" dirty="0" smtClean="0">
                <a:solidFill>
                  <a:srgbClr val="0070C0"/>
                </a:solidFill>
              </a:rPr>
              <a:t>emballages</a:t>
            </a:r>
            <a:r>
              <a:rPr lang="fr-FR" b="1" dirty="0" smtClean="0">
                <a:solidFill>
                  <a:srgbClr val="0070C0"/>
                </a:solidFill>
              </a:rPr>
              <a:t>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340767"/>
            <a:ext cx="3686175" cy="432048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5121" y="1340767"/>
            <a:ext cx="4427359" cy="4399791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5220072" y="2060848"/>
            <a:ext cx="1152128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914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63284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absence d’indication de la quantité fabriquée en viande hachée le 22/04/2019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429" y="1340768"/>
            <a:ext cx="7435971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18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63284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Poissonnerie: Présence de rouille sur la fabrique de glace.</a:t>
            </a:r>
          </a:p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Le DEIV est placé au dessus de l’étal.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169" y="1340768"/>
            <a:ext cx="3686175" cy="432048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184" y="1340768"/>
            <a:ext cx="4032271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0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63284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pPr algn="just"/>
            <a:r>
              <a:rPr b="1" dirty="0" lang="fr-FR" smtClean="0">
                <a:solidFill>
                  <a:srgbClr val="0070C0"/>
                </a:solidFill>
              </a:rPr>
              <a:t>Poissonnerie</a:t>
            </a:r>
            <a:r>
              <a:rPr b="1" dirty="0" lang="fr-FR">
                <a:solidFill>
                  <a:srgbClr val="0070C0"/>
                </a:solidFill>
              </a:rPr>
              <a:t>: Utilisation d'une fiche de traçabilité de produits de la mer surgelés LS pour la traçabilité des poissons frais LS.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b="146"/>
          <a:stretch/>
        </p:blipFill>
        <p:spPr>
          <a:xfrm>
            <a:off x="971600" y="1484784"/>
            <a:ext cx="7200800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093793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63284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Réception: Utilisation de produit de nettoyage ayant une date de validité expirée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1" y="1268760"/>
            <a:ext cx="7344816" cy="4608512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>
            <a:off x="3131840" y="3645024"/>
            <a:ext cx="1008112" cy="1008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948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86971" y="4463497"/>
            <a:ext cx="3625641" cy="203132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Zone déchets; le bac de collecte des huiles usagées est rempli de déchets et manque de protection.</a:t>
            </a:r>
          </a:p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Les produits casse jetés à la poubelle sans destruction comme indique la procédure.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412776"/>
            <a:ext cx="4176464" cy="288032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4416" y="1052736"/>
            <a:ext cx="3686175" cy="277177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4417" y="3933056"/>
            <a:ext cx="3686175" cy="27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96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34228" y="5733256"/>
            <a:ext cx="7632847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FLEG/ </a:t>
            </a:r>
            <a:r>
              <a:rPr lang="fr-FR" b="1" dirty="0">
                <a:solidFill>
                  <a:srgbClr val="0070C0"/>
                </a:solidFill>
              </a:rPr>
              <a:t>réception: La zone casse FLEG est placée au niveau du quai de réception. </a:t>
            </a:r>
            <a:r>
              <a:rPr lang="fr-FR" b="1" dirty="0" smtClean="0">
                <a:solidFill>
                  <a:srgbClr val="0070C0"/>
                </a:solidFill>
              </a:rPr>
              <a:t>Présence de mouches et de mauvaises odeur à ce niveau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401" y="1340768"/>
            <a:ext cx="7516007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22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63284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FLEG</a:t>
            </a:r>
            <a:r>
              <a:rPr lang="fr-FR" b="1" dirty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Etat </a:t>
            </a:r>
            <a:r>
              <a:rPr lang="fr-FR" b="1" dirty="0">
                <a:solidFill>
                  <a:srgbClr val="0070C0"/>
                </a:solidFill>
              </a:rPr>
              <a:t>de fraicheur </a:t>
            </a:r>
            <a:r>
              <a:rPr lang="fr-FR" b="1" dirty="0" smtClean="0">
                <a:solidFill>
                  <a:srgbClr val="0070C0"/>
                </a:solidFill>
              </a:rPr>
              <a:t>insatisfaisant des </a:t>
            </a:r>
            <a:r>
              <a:rPr lang="fr-FR" b="1" dirty="0" smtClean="0">
                <a:solidFill>
                  <a:srgbClr val="0070C0"/>
                </a:solidFill>
              </a:rPr>
              <a:t>dattes préemballées ‘La reine’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657" y="1484784"/>
            <a:ext cx="6948683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65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504" y="4275377"/>
            <a:ext cx="3979317" cy="1754326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>
                <a:solidFill>
                  <a:srgbClr val="0070C0"/>
                </a:solidFill>
              </a:rPr>
              <a:t>PGC: Entreposage d'un sac à sucre </a:t>
            </a:r>
            <a:r>
              <a:rPr lang="fr-FR" b="1" dirty="0" smtClean="0">
                <a:solidFill>
                  <a:srgbClr val="0070C0"/>
                </a:solidFill>
              </a:rPr>
              <a:t>casse dans une zone non appropriée. Manque de rangement de la réserve. Présence de fuite au plafond de la réserve.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19" y="1196752"/>
            <a:ext cx="4320480" cy="295232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4893" y="1330448"/>
            <a:ext cx="3869555" cy="281863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809" y="4275377"/>
            <a:ext cx="4184639" cy="2465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22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165304"/>
            <a:ext cx="7776863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Traiteur: les bacs de rangement en </a:t>
            </a:r>
            <a:r>
              <a:rPr lang="fr-FR" b="1" dirty="0" smtClean="0">
                <a:solidFill>
                  <a:srgbClr val="0070C0"/>
                </a:solidFill>
              </a:rPr>
              <a:t>plastiques </a:t>
            </a:r>
            <a:r>
              <a:rPr lang="fr-FR" b="1" dirty="0" smtClean="0">
                <a:solidFill>
                  <a:srgbClr val="0070C0"/>
                </a:solidFill>
              </a:rPr>
              <a:t>sont fissurés et abimés.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412776"/>
            <a:ext cx="4032448" cy="45365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2175" y="1412776"/>
            <a:ext cx="4114800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09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63284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Sanitaires/ vestiaires femmes: absence de dispositifs de séchage. Présence de pains dans les vestiaires.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12776"/>
            <a:ext cx="3960440" cy="44644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032" y="1383610"/>
            <a:ext cx="3686175" cy="449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14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63284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Traiteur: Indication d’un seul type de fromage pour un mélange de fromage râpé.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268760"/>
            <a:ext cx="4114800" cy="453650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1268760"/>
            <a:ext cx="3888432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58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63284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Traiteur: Stockage des fromages râpés dans leur emballage d’origine. Certains cartons sont maintenus à même le sol.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458" y="1340768"/>
            <a:ext cx="6635081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15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4" y="5805264"/>
            <a:ext cx="763284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>
                <a:solidFill>
                  <a:srgbClr val="0070C0"/>
                </a:solidFill>
              </a:rPr>
              <a:t>Traiteur: Stockage simultané des charcuteries et produits précuits avec des poulets crus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29" y="1412776"/>
            <a:ext cx="6624736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2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5" y="5661248"/>
            <a:ext cx="7632847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Traiteur: Le meuble d’exposition à température ambiante n’est totalement protégé.</a:t>
            </a:r>
          </a:p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Le panier de la petite friteuse est usé.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694" y="1340768"/>
            <a:ext cx="3910314" cy="41764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3" y="1340768"/>
            <a:ext cx="3600399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77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74828" y="5805264"/>
            <a:ext cx="792088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Présence de piqûres de moisissures </a:t>
            </a:r>
            <a:r>
              <a:rPr lang="fr-FR" b="1" dirty="0" smtClean="0">
                <a:solidFill>
                  <a:srgbClr val="0070C0"/>
                </a:solidFill>
              </a:rPr>
              <a:t>sur </a:t>
            </a:r>
            <a:r>
              <a:rPr lang="fr-FR" b="1" dirty="0">
                <a:solidFill>
                  <a:srgbClr val="0070C0"/>
                </a:solidFill>
              </a:rPr>
              <a:t>un élément du </a:t>
            </a:r>
            <a:r>
              <a:rPr lang="fr-FR" b="1" dirty="0" smtClean="0">
                <a:solidFill>
                  <a:srgbClr val="0070C0"/>
                </a:solidFill>
              </a:rPr>
              <a:t>hachoir.</a:t>
            </a:r>
          </a:p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Entreposage des éléments du hachoir usés au niveau du laboratoire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5268" y="1205246"/>
            <a:ext cx="3744416" cy="445209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484" y="1197855"/>
            <a:ext cx="3675500" cy="4459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17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63284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Stockage des abats dans un sac maintenu dans un bac muni d’égouttoir. L’égouttage de l’</a:t>
            </a:r>
            <a:r>
              <a:rPr lang="fr-FR" b="1" dirty="0" smtClean="0">
                <a:solidFill>
                  <a:srgbClr val="0070C0"/>
                </a:solidFill>
              </a:rPr>
              <a:t>e</a:t>
            </a:r>
            <a:r>
              <a:rPr lang="fr-FR" b="1" dirty="0" smtClean="0">
                <a:solidFill>
                  <a:srgbClr val="0070C0"/>
                </a:solidFill>
              </a:rPr>
              <a:t>xsudat n’est pas possible.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1" y="1340768"/>
            <a:ext cx="6624736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83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632847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>
                <a:solidFill>
                  <a:srgbClr val="0070C0"/>
                </a:solidFill>
              </a:rPr>
              <a:t>Boucherie: Stockage juxtaposé des matières premières et produits </a:t>
            </a:r>
            <a:r>
              <a:rPr lang="fr-FR" b="1" dirty="0" smtClean="0">
                <a:solidFill>
                  <a:srgbClr val="0070C0"/>
                </a:solidFill>
              </a:rPr>
              <a:t>finis dans la même chambre froide.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84784"/>
            <a:ext cx="748883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77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15985</TotalTime>
  <Words>393</Words>
  <Application>Microsoft Office PowerPoint</Application>
  <PresentationFormat>Affichage à l'écran (4:3)</PresentationFormat>
  <Paragraphs>28</Paragraphs>
  <Slides>20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405</cp:revision>
  <cp:lastPrinted>2016-02-08T19:41:58Z</cp:lastPrinted>
  <dcterms:created xsi:type="dcterms:W3CDTF">2014-03-07T09:21:22Z</dcterms:created>
  <dcterms:modified xsi:type="dcterms:W3CDTF">2019-05-07T17:43:55Z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715224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