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1"/>
  </p:notesMasterIdLst>
  <p:handoutMasterIdLst>
    <p:handoutMasterId r:id="rId22"/>
  </p:handoutMasterIdLst>
  <p:sldIdLst>
    <p:sldId id="268" r:id="rId3"/>
    <p:sldId id="283" r:id="rId4"/>
    <p:sldId id="284" r:id="rId5"/>
    <p:sldId id="285" r:id="rId6"/>
    <p:sldId id="286" r:id="rId7"/>
    <p:sldId id="287" r:id="rId8"/>
    <p:sldId id="288" r:id="rId9"/>
    <p:sldId id="300" r:id="rId10"/>
    <p:sldId id="289" r:id="rId11"/>
    <p:sldId id="290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357" autoAdjust="0"/>
  </p:normalViewPr>
  <p:slideViewPr>
    <p:cSldViewPr>
      <p:cViewPr varScale="1">
        <p:scale>
          <a:sx n="65" d="100"/>
          <a:sy n="65" d="100"/>
        </p:scale>
        <p:origin x="93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26/02/2019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26/02/2019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 el jadida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Menzah 9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Market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Menzah 9</a:t>
            </a:r>
          </a:p>
        </p:txBody>
      </p:sp>
      <p:sp>
        <p:nvSpPr>
          <p:cNvPr id="5" name="Rectangle 4"/>
          <p:cNvSpPr/>
          <p:nvPr/>
        </p:nvSpPr>
        <p:spPr>
          <a:xfrm>
            <a:off x="982920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18/02/2019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868" y="5633550"/>
            <a:ext cx="247054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6308788"/>
            <a:ext cx="739282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présence de traces de moisissures au niveau du mur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95936" y="2564904"/>
            <a:ext cx="4861321" cy="364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268760"/>
            <a:ext cx="4320480" cy="3240360"/>
          </a:xfrm>
        </p:spPr>
      </p:pic>
    </p:spTree>
    <p:extLst>
      <p:ext uri="{BB962C8B-B14F-4D97-AF65-F5344CB8AC3E}">
        <p14:creationId xmlns:p14="http://schemas.microsoft.com/office/powerpoint/2010/main" val="170839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1565276" y="6165304"/>
            <a:ext cx="640871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le support du produit de N/D est démonté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06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032448" cy="5376598"/>
          </a:xfrm>
        </p:spPr>
      </p:pic>
      <p:sp>
        <p:nvSpPr>
          <p:cNvPr id="4" name="ZoneTexte 3"/>
          <p:cNvSpPr txBox="1"/>
          <p:nvPr/>
        </p:nvSpPr>
        <p:spPr>
          <a:xfrm>
            <a:off x="4860032" y="3310728"/>
            <a:ext cx="3329980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utilisation de produit de N/D non agrée pour le contact avec les denrées alimentaires et non agrée par carrefour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0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51720" y="462990"/>
            <a:ext cx="4752529" cy="6336705"/>
          </a:xfrm>
        </p:spPr>
      </p:pic>
      <p:sp>
        <p:nvSpPr>
          <p:cNvPr id="4" name="ZoneTexte 3"/>
          <p:cNvSpPr txBox="1"/>
          <p:nvPr/>
        </p:nvSpPr>
        <p:spPr>
          <a:xfrm>
            <a:off x="1565276" y="6165304"/>
            <a:ext cx="640871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sur la fiche de </a:t>
            </a:r>
            <a:r>
              <a:rPr lang="fr-FR" b="1" dirty="0" err="1" smtClean="0">
                <a:solidFill>
                  <a:srgbClr val="0070C0"/>
                </a:solidFill>
              </a:rPr>
              <a:t>tracabilité</a:t>
            </a:r>
            <a:r>
              <a:rPr lang="fr-FR" b="1" dirty="0" smtClean="0">
                <a:solidFill>
                  <a:srgbClr val="0070C0"/>
                </a:solidFill>
              </a:rPr>
              <a:t> du 15/02/19 présentation de volailles dont la DLC est 10/02/19 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4283968" y="2852936"/>
            <a:ext cx="1656184" cy="5760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115616" y="1628800"/>
            <a:ext cx="1368152" cy="5760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727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11760" y="548680"/>
            <a:ext cx="4320480" cy="5760640"/>
          </a:xfrm>
        </p:spPr>
      </p:pic>
      <p:sp>
        <p:nvSpPr>
          <p:cNvPr id="5" name="ZoneTexte 4"/>
          <p:cNvSpPr txBox="1"/>
          <p:nvPr/>
        </p:nvSpPr>
        <p:spPr>
          <a:xfrm>
            <a:off x="1367644" y="5994400"/>
            <a:ext cx="640871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traiteur: </a:t>
            </a:r>
            <a:r>
              <a:rPr lang="fr-FR" b="1" dirty="0">
                <a:solidFill>
                  <a:srgbClr val="0070C0"/>
                </a:solidFill>
              </a:rPr>
              <a:t>revoir l’alimentarité du matériau en contact avec les aliments et qui tapisse le présentoir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01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127" y="1905439"/>
            <a:ext cx="5669499" cy="4252124"/>
          </a:xfrm>
        </p:spPr>
      </p:pic>
      <p:sp>
        <p:nvSpPr>
          <p:cNvPr id="4" name="Ellipse 3"/>
          <p:cNvSpPr/>
          <p:nvPr/>
        </p:nvSpPr>
        <p:spPr>
          <a:xfrm>
            <a:off x="2843808" y="5085184"/>
            <a:ext cx="1440160" cy="5760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737622" y="2420888"/>
            <a:ext cx="1368152" cy="5760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716016" y="3385170"/>
            <a:ext cx="3888432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>
                <a:solidFill>
                  <a:srgbClr val="0070C0"/>
                </a:solidFill>
              </a:rPr>
              <a:t>traiteur: DLC </a:t>
            </a:r>
            <a:r>
              <a:rPr lang="fr-FR" b="1" dirty="0" smtClean="0">
                <a:solidFill>
                  <a:srgbClr val="0070C0"/>
                </a:solidFill>
              </a:rPr>
              <a:t>des produits nuggets </a:t>
            </a:r>
            <a:r>
              <a:rPr lang="fr-FR" b="1" dirty="0">
                <a:solidFill>
                  <a:srgbClr val="0070C0"/>
                </a:solidFill>
              </a:rPr>
              <a:t>et </a:t>
            </a:r>
            <a:r>
              <a:rPr lang="fr-FR" b="1" dirty="0" smtClean="0">
                <a:solidFill>
                  <a:srgbClr val="0070C0"/>
                </a:solidFill>
              </a:rPr>
              <a:t>sandwich jambon fleur des champs </a:t>
            </a:r>
            <a:r>
              <a:rPr lang="fr-FR" b="1" dirty="0" smtClean="0">
                <a:solidFill>
                  <a:srgbClr val="0070C0"/>
                </a:solidFill>
              </a:rPr>
              <a:t>est 06/08/2021 </a:t>
            </a:r>
            <a:r>
              <a:rPr lang="fr-FR" b="1" dirty="0">
                <a:solidFill>
                  <a:srgbClr val="0070C0"/>
                </a:solidFill>
              </a:rPr>
              <a:t>sur </a:t>
            </a:r>
            <a:r>
              <a:rPr lang="fr-FR" b="1" dirty="0" smtClean="0">
                <a:solidFill>
                  <a:srgbClr val="0070C0"/>
                </a:solidFill>
              </a:rPr>
              <a:t>étiquette balance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04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367644" y="5994400"/>
            <a:ext cx="640871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traiteur: absence de poignées pour la rôtissoire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11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475656" y="5877272"/>
            <a:ext cx="619268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sol </a:t>
            </a:r>
            <a:r>
              <a:rPr lang="fr-FR" b="1" dirty="0" smtClean="0">
                <a:solidFill>
                  <a:srgbClr val="0070C0"/>
                </a:solidFill>
              </a:rPr>
              <a:t>cassée et ébréchée devant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29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050450" cy="5400600"/>
          </a:xfrm>
        </p:spPr>
      </p:pic>
      <p:sp>
        <p:nvSpPr>
          <p:cNvPr id="4" name="ZoneTexte 3"/>
          <p:cNvSpPr txBox="1"/>
          <p:nvPr/>
        </p:nvSpPr>
        <p:spPr>
          <a:xfrm>
            <a:off x="4778896" y="1772816"/>
            <a:ext cx="374441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FLEG: étiquetage illisible sur le bouchon de jus frais </a:t>
            </a:r>
            <a:r>
              <a:rPr lang="fr-FR" b="1" dirty="0" err="1" smtClean="0">
                <a:solidFill>
                  <a:srgbClr val="0070C0"/>
                </a:solidFill>
              </a:rPr>
              <a:t>Boqueria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105312"/>
            <a:ext cx="2718048" cy="362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38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329989"/>
            <a:ext cx="4848200" cy="363615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64097" y="5589240"/>
            <a:ext cx="407051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Réception: mur était défoncé au dessus du stock de sucre. Traces d’infiltration au plafond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4680181" cy="351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09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268438" y="6165304"/>
            <a:ext cx="66071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Planches de découpe sont usées et fissurées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09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979712" y="6165304"/>
            <a:ext cx="554461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la pédale de la  poubelle est cassée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50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691680" y="6004405"/>
            <a:ext cx="619268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sol et coins sales au niveau du stand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26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5904656" cy="4428492"/>
          </a:xfrm>
        </p:spPr>
      </p:pic>
      <p:sp>
        <p:nvSpPr>
          <p:cNvPr id="5" name="ZoneTexte 4"/>
          <p:cNvSpPr txBox="1"/>
          <p:nvPr/>
        </p:nvSpPr>
        <p:spPr>
          <a:xfrm>
            <a:off x="827584" y="5445224"/>
            <a:ext cx="777686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exposition des merguez sur les grilles de reprise d’air du meuble volailles </a:t>
            </a:r>
            <a:r>
              <a:rPr lang="fr-FR" b="1" dirty="0" err="1" smtClean="0">
                <a:solidFill>
                  <a:srgbClr val="0070C0"/>
                </a:solidFill>
              </a:rPr>
              <a:t>Chahia</a:t>
            </a:r>
            <a:endParaRPr lang="fr-FR" b="1" dirty="0" smtClean="0">
              <a:solidFill>
                <a:srgbClr val="0070C0"/>
              </a:solidFill>
            </a:endParaRPr>
          </a:p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La portière du meuble LS ne ferme pas entièrement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26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196752"/>
            <a:ext cx="5760640" cy="432048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403648" y="5635632"/>
            <a:ext cx="669674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au niveau du meuble </a:t>
            </a:r>
            <a:r>
              <a:rPr lang="fr-FR" b="1" dirty="0">
                <a:solidFill>
                  <a:srgbClr val="0070C0"/>
                </a:solidFill>
              </a:rPr>
              <a:t>des volailles </a:t>
            </a:r>
            <a:r>
              <a:rPr lang="fr-FR" b="1" dirty="0" err="1" smtClean="0">
                <a:solidFill>
                  <a:srgbClr val="0070C0"/>
                </a:solidFill>
              </a:rPr>
              <a:t>Chahia</a:t>
            </a:r>
            <a:r>
              <a:rPr lang="fr-FR" b="1" dirty="0" smtClean="0">
                <a:solidFill>
                  <a:srgbClr val="0070C0"/>
                </a:solidFill>
              </a:rPr>
              <a:t>: surcharge du stand avec absence de séparation entre les différents produits ex: merguez, cailles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6804248" y="908720"/>
            <a:ext cx="0" cy="16561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4860032" y="908720"/>
            <a:ext cx="1944216" cy="13681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91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04456" cy="5472608"/>
          </a:xfrm>
        </p:spPr>
      </p:pic>
      <p:sp>
        <p:nvSpPr>
          <p:cNvPr id="5" name="ZoneTexte 4"/>
          <p:cNvSpPr txBox="1"/>
          <p:nvPr/>
        </p:nvSpPr>
        <p:spPr>
          <a:xfrm>
            <a:off x="4716016" y="3140968"/>
            <a:ext cx="3960440" cy="1754326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non respect de la procédure de destruction des produits casses: entreposage des barquettes de volailles casses dans l’armoire réfrigérée des produits retours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09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04456" cy="5472608"/>
          </a:xfrm>
        </p:spPr>
      </p:pic>
      <p:sp>
        <p:nvSpPr>
          <p:cNvPr id="5" name="ZoneTexte 4"/>
          <p:cNvSpPr txBox="1"/>
          <p:nvPr/>
        </p:nvSpPr>
        <p:spPr>
          <a:xfrm>
            <a:off x="4716016" y="3573016"/>
            <a:ext cx="374441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Boucherie: les barquettes d’emballages ne sont pas entreposées à l ’envers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7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15633</TotalTime>
  <Words>263</Words>
  <Application>Microsoft Office PowerPoint</Application>
  <PresentationFormat>Affichage à l'écran (4:3)</PresentationFormat>
  <Paragraphs>27</Paragraphs>
  <Slides>18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388</cp:revision>
  <cp:lastPrinted>2016-02-08T19:41:58Z</cp:lastPrinted>
  <dcterms:created xsi:type="dcterms:W3CDTF">2014-03-07T09:21:22Z</dcterms:created>
  <dcterms:modified xsi:type="dcterms:W3CDTF">2019-02-26T22:27:25Z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612195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