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16"/>
  </p:notesMasterIdLst>
  <p:handoutMasterIdLst>
    <p:handoutMasterId r:id="rId17"/>
  </p:handoutMasterIdLst>
  <p:sldIdLst>
    <p:sldId id="268" r:id="rId3"/>
    <p:sldId id="346" r:id="rId4"/>
    <p:sldId id="347" r:id="rId5"/>
    <p:sldId id="348" r:id="rId6"/>
    <p:sldId id="350" r:id="rId7"/>
    <p:sldId id="351" r:id="rId8"/>
    <p:sldId id="352" r:id="rId9"/>
    <p:sldId id="353" r:id="rId10"/>
    <p:sldId id="354" r:id="rId11"/>
    <p:sldId id="355" r:id="rId12"/>
    <p:sldId id="356" r:id="rId13"/>
    <p:sldId id="358" r:id="rId14"/>
    <p:sldId id="357" r:id="rId15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3357" autoAdjust="0"/>
  </p:normalViewPr>
  <p:slideViewPr>
    <p:cSldViewPr>
      <p:cViewPr varScale="1">
        <p:scale>
          <a:sx n="65" d="100"/>
          <a:sy n="65" d="100"/>
        </p:scale>
        <p:origin x="105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928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15/12/2019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15/12/2019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62537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5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Médina el jadida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dirty="0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Menzah 9</a:t>
            </a:r>
            <a:endParaRPr lang="fr-FR" altLang="fr-FR" kern="0" baseline="0" dirty="0" smtClean="0"/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Market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Menzah 9</a:t>
            </a:r>
          </a:p>
        </p:txBody>
      </p:sp>
      <p:sp>
        <p:nvSpPr>
          <p:cNvPr id="5" name="Rectangle 4"/>
          <p:cNvSpPr/>
          <p:nvPr/>
        </p:nvSpPr>
        <p:spPr>
          <a:xfrm>
            <a:off x="982920" y="5733256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03/12/2019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938841" y="5633550"/>
            <a:ext cx="2377575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3500449" cy="4667266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076056" y="1328191"/>
            <a:ext cx="3509882" cy="4679843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755576" y="6021288"/>
            <a:ext cx="7632847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 smtClean="0">
                <a:solidFill>
                  <a:srgbClr val="0070C0"/>
                </a:solidFill>
              </a:rPr>
              <a:t>/pat: les gants de four sont en très mauvais état (usés et déchirés)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5108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276" y="1484313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755576" y="6021288"/>
            <a:ext cx="7632847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Poubelle sans couvercle entreposée à l’extérieur du magasin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7842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268760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755576" y="6021288"/>
            <a:ext cx="7632847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Epices olives: manque de couvercles pour certaines épices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6813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196752"/>
            <a:ext cx="3382565" cy="4510087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1" y="1245435"/>
            <a:ext cx="3346053" cy="4461404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755576" y="6021288"/>
            <a:ext cx="7632847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Epices olives: absence de DLC sur le nouveau format d’étiquettes balances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5270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268760"/>
            <a:ext cx="4104456" cy="5472608"/>
          </a:xfrm>
        </p:spPr>
      </p:pic>
      <p:sp>
        <p:nvSpPr>
          <p:cNvPr id="4" name="ZoneTexte 3"/>
          <p:cNvSpPr txBox="1"/>
          <p:nvPr/>
        </p:nvSpPr>
        <p:spPr>
          <a:xfrm>
            <a:off x="4860032" y="3573016"/>
            <a:ext cx="363894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u="sng" dirty="0" smtClean="0">
                <a:solidFill>
                  <a:srgbClr val="0070C0"/>
                </a:solidFill>
              </a:rPr>
              <a:t>Boucherie: </a:t>
            </a:r>
            <a:r>
              <a:rPr lang="fr-FR" b="1" dirty="0" smtClean="0">
                <a:solidFill>
                  <a:srgbClr val="0070C0"/>
                </a:solidFill>
              </a:rPr>
              <a:t>personnel </a:t>
            </a:r>
            <a:r>
              <a:rPr lang="fr-FR" b="1" dirty="0" err="1" smtClean="0">
                <a:solidFill>
                  <a:srgbClr val="0070C0"/>
                </a:solidFill>
              </a:rPr>
              <a:t>chahia</a:t>
            </a:r>
            <a:r>
              <a:rPr lang="fr-FR" b="1" dirty="0" smtClean="0">
                <a:solidFill>
                  <a:srgbClr val="0070C0"/>
                </a:solidFill>
              </a:rPr>
              <a:t> porte un bracelet</a:t>
            </a:r>
            <a:endParaRPr lang="fr-F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0582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317972"/>
            <a:ext cx="4248472" cy="5664630"/>
          </a:xfrm>
        </p:spPr>
      </p:pic>
      <p:sp>
        <p:nvSpPr>
          <p:cNvPr id="4" name="ZoneTexte 3"/>
          <p:cNvSpPr txBox="1"/>
          <p:nvPr/>
        </p:nvSpPr>
        <p:spPr>
          <a:xfrm>
            <a:off x="4860032" y="3573016"/>
            <a:ext cx="363894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u="sng" dirty="0" smtClean="0">
                <a:solidFill>
                  <a:srgbClr val="0070C0"/>
                </a:solidFill>
              </a:rPr>
              <a:t>Boucherie:</a:t>
            </a:r>
            <a:r>
              <a:rPr lang="fr-FR" b="1" dirty="0">
                <a:solidFill>
                  <a:srgbClr val="0070C0"/>
                </a:solidFill>
              </a:rPr>
              <a:t> </a:t>
            </a:r>
            <a:r>
              <a:rPr lang="fr-FR" b="1" dirty="0" smtClean="0">
                <a:solidFill>
                  <a:srgbClr val="0070C0"/>
                </a:solidFill>
              </a:rPr>
              <a:t>Planche de découpe fissurée et sale</a:t>
            </a:r>
            <a:endParaRPr lang="fr-F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9229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07504" y="1850181"/>
            <a:ext cx="4608512" cy="3456384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268760"/>
            <a:ext cx="3510136" cy="4680182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706558" y="5908862"/>
            <a:ext cx="7879634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u="sng" dirty="0" smtClean="0">
                <a:solidFill>
                  <a:srgbClr val="0070C0"/>
                </a:solidFill>
              </a:rPr>
              <a:t>Boucherie:</a:t>
            </a:r>
            <a:r>
              <a:rPr lang="fr-FR" b="1" dirty="0">
                <a:solidFill>
                  <a:srgbClr val="0070C0"/>
                </a:solidFill>
              </a:rPr>
              <a:t> </a:t>
            </a:r>
            <a:r>
              <a:rPr lang="fr-FR" b="1" dirty="0" smtClean="0">
                <a:solidFill>
                  <a:srgbClr val="0070C0"/>
                </a:solidFill>
              </a:rPr>
              <a:t>lingettes de désinfection du thermomètre sont périmées DLC 02/2019 et boite cassé ce qui a causé la fuite du liquide désinfectant</a:t>
            </a:r>
            <a:endParaRPr lang="fr-F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2621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548680"/>
            <a:ext cx="4608512" cy="6460099"/>
          </a:xfrm>
        </p:spPr>
      </p:pic>
      <p:sp>
        <p:nvSpPr>
          <p:cNvPr id="4" name="ZoneTexte 3"/>
          <p:cNvSpPr txBox="1"/>
          <p:nvPr/>
        </p:nvSpPr>
        <p:spPr>
          <a:xfrm>
            <a:off x="4860032" y="2492896"/>
            <a:ext cx="3638940" cy="313932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u="sng" dirty="0" smtClean="0">
                <a:solidFill>
                  <a:srgbClr val="0070C0"/>
                </a:solidFill>
              </a:rPr>
              <a:t>Boucherie</a:t>
            </a:r>
            <a:r>
              <a:rPr lang="fr-FR" b="1" u="sng" dirty="0" smtClean="0">
                <a:solidFill>
                  <a:srgbClr val="0070C0"/>
                </a:solidFill>
              </a:rPr>
              <a:t>: </a:t>
            </a:r>
            <a:r>
              <a:rPr lang="fr-FR" b="1" dirty="0" smtClean="0">
                <a:solidFill>
                  <a:srgbClr val="0070C0"/>
                </a:solidFill>
              </a:rPr>
              <a:t>les </a:t>
            </a:r>
            <a:r>
              <a:rPr lang="fr-FR" b="1" dirty="0" smtClean="0">
                <a:solidFill>
                  <a:srgbClr val="0070C0"/>
                </a:solidFill>
              </a:rPr>
              <a:t>produits indiqués sur le certificat ne sont pas conformes aux produits livrés: </a:t>
            </a:r>
            <a:r>
              <a:rPr lang="fr-FR" dirty="0" smtClean="0">
                <a:solidFill>
                  <a:srgbClr val="0070C0"/>
                </a:solidFill>
              </a:rPr>
              <a:t>réception de 2 carcasses ovines alors qu’une seule carcasse ovine a été mentionnée sur le certificat de salubrité, le fournisseur n’a pas livré de foie ovine alors que 5kg de foie ovine sont indiqués sur le certificat</a:t>
            </a:r>
            <a:endParaRPr lang="fr-FR" dirty="0">
              <a:solidFill>
                <a:srgbClr val="0070C0"/>
              </a:solidFill>
            </a:endParaRPr>
          </a:p>
        </p:txBody>
      </p:sp>
      <p:cxnSp>
        <p:nvCxnSpPr>
          <p:cNvPr id="6" name="Connecteur droit avec flèche 5"/>
          <p:cNvCxnSpPr/>
          <p:nvPr/>
        </p:nvCxnSpPr>
        <p:spPr>
          <a:xfrm>
            <a:off x="755576" y="3222221"/>
            <a:ext cx="792088" cy="13477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>
            <a:off x="816540" y="3643958"/>
            <a:ext cx="792088" cy="13477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9131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276" y="1484313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683568" y="5995252"/>
            <a:ext cx="7776864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Traiteur: absence des poignées des portes de la rôtissoire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160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979712" y="404664"/>
            <a:ext cx="4752528" cy="6336704"/>
          </a:xfrm>
        </p:spPr>
      </p:pic>
      <p:sp>
        <p:nvSpPr>
          <p:cNvPr id="5" name="ZoneTexte 4"/>
          <p:cNvSpPr txBox="1"/>
          <p:nvPr/>
        </p:nvSpPr>
        <p:spPr>
          <a:xfrm>
            <a:off x="683568" y="5805264"/>
            <a:ext cx="7776864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Traiteur: durée de vie &gt;5mois sur les étiquettes balance des produits suivants: pâté au fromage SLCD,  sandwich fleur des champs, cuisse de poulet à la tunisienne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1587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268760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683568" y="5161404"/>
            <a:ext cx="7776864" cy="1477328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Poissons: ouverture des cartons de </a:t>
            </a:r>
            <a:r>
              <a:rPr lang="fr-FR" b="1" dirty="0" err="1" smtClean="0">
                <a:solidFill>
                  <a:srgbClr val="0070C0"/>
                </a:solidFill>
              </a:rPr>
              <a:t>batonnet</a:t>
            </a:r>
            <a:r>
              <a:rPr lang="fr-FR" b="1" dirty="0" smtClean="0">
                <a:solidFill>
                  <a:srgbClr val="0070C0"/>
                </a:solidFill>
              </a:rPr>
              <a:t> de crabe à DLC – 1 mois, DLC -2 mois hors les produits surgelés doivent être entamés et emballés DLC -3 mois, dans ce cas la DLC fournisseur 16/05/19 a été dépassée pour les bâtonnets de crabe emballés le 20/04/19, 11/04/19, 12/03/19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505680" y="2996952"/>
            <a:ext cx="874632" cy="864096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5497568" y="2875731"/>
            <a:ext cx="1008112" cy="985317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1763688" y="2875731"/>
            <a:ext cx="1008112" cy="985317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5893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685" y="1340768"/>
            <a:ext cx="3996444" cy="5328592"/>
          </a:xfrm>
        </p:spPr>
      </p:pic>
      <p:sp>
        <p:nvSpPr>
          <p:cNvPr id="4" name="ZoneTexte 3"/>
          <p:cNvSpPr txBox="1"/>
          <p:nvPr/>
        </p:nvSpPr>
        <p:spPr>
          <a:xfrm>
            <a:off x="4738129" y="3625552"/>
            <a:ext cx="3816423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Poissons: traces de rouille tout autour de la fabrique de glace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909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20171</TotalTime>
  <Words>258</Words>
  <Application>Microsoft Office PowerPoint</Application>
  <PresentationFormat>Affichage à l'écran (4:3)</PresentationFormat>
  <Paragraphs>17</Paragraphs>
  <Slides>13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DELL</cp:lastModifiedBy>
  <cp:revision>423</cp:revision>
  <cp:lastPrinted>2016-02-08T19:41:58Z</cp:lastPrinted>
  <dcterms:created xsi:type="dcterms:W3CDTF">2014-03-07T09:21:22Z</dcterms:created>
  <dcterms:modified xsi:type="dcterms:W3CDTF">2019-12-15T20:22:13Z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429895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