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1"/>
  </p:notesMasterIdLst>
  <p:handoutMasterIdLst>
    <p:handoutMasterId r:id="rId12"/>
  </p:handoutMasterIdLst>
  <p:sldIdLst>
    <p:sldId id="268" r:id="rId3"/>
    <p:sldId id="275" r:id="rId4"/>
    <p:sldId id="269" r:id="rId5"/>
    <p:sldId id="270" r:id="rId6"/>
    <p:sldId id="276" r:id="rId7"/>
    <p:sldId id="278" r:id="rId8"/>
    <p:sldId id="279" r:id="rId9"/>
    <p:sldId id="280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57" autoAdjust="0"/>
  </p:normalViewPr>
  <p:slideViewPr>
    <p:cSldViewPr>
      <p:cViewPr>
        <p:scale>
          <a:sx n="72" d="100"/>
          <a:sy n="72" d="100"/>
        </p:scale>
        <p:origin x="-73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09/09/2018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09/09/2018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Médina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Menzah 9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Market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Menzah 9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20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27/08/2018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8003" y="5633550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hend 29 juin\HEND\uhd\Menzah 9\2018\aout 18\IMG_20180824_102559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36" y="1268760"/>
            <a:ext cx="6008216" cy="45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1891" y="5800480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enregistrement de la date de découpe sur la fiche de traçabilité alors que les volailles ne subissent aucune manipulation au labo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123728" y="2636912"/>
            <a:ext cx="1164130" cy="20882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42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end 29 juin\HEND\uhd\Menzah 9\2018\aout 18\IMG_20180827_085053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9652" y="529141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Manque de DLC sur l’étiquette balance de boulettes </a:t>
            </a:r>
            <a:r>
              <a:rPr lang="fr-FR" b="1" dirty="0" err="1" smtClean="0">
                <a:solidFill>
                  <a:srgbClr val="0070C0"/>
                </a:solidFill>
              </a:rPr>
              <a:t>boeuf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580112" y="2963145"/>
            <a:ext cx="1728192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Planche de découpe sale et  fissurée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hend 29 juin\HEND\uhd\Menzah 9\2018\aout 18\IMG_20180827_085106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8585"/>
            <a:ext cx="6320927" cy="47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0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3" y="1268758"/>
            <a:ext cx="3510391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hend 29 juin\HEND\uhd\Menzah 9\2018\aout 18\IMG_20180827_091837 (Pet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1627" y="668693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380672"/>
            <a:ext cx="796954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le numéro de lot de poulet </a:t>
            </a:r>
            <a:r>
              <a:rPr lang="fr-FR" b="1" dirty="0" err="1" smtClean="0">
                <a:solidFill>
                  <a:srgbClr val="0070C0"/>
                </a:solidFill>
              </a:rPr>
              <a:t>pac</a:t>
            </a:r>
            <a:r>
              <a:rPr lang="fr-FR" b="1" dirty="0" smtClean="0">
                <a:solidFill>
                  <a:srgbClr val="0070C0"/>
                </a:solidFill>
              </a:rPr>
              <a:t> et pilon de poulet indiqué sur le certificat de salubrité ne correspond pas au </a:t>
            </a:r>
            <a:r>
              <a:rPr lang="fr-FR" b="1" dirty="0" err="1" smtClean="0">
                <a:solidFill>
                  <a:srgbClr val="0070C0"/>
                </a:solidFill>
              </a:rPr>
              <a:t>numero</a:t>
            </a:r>
            <a:r>
              <a:rPr lang="fr-FR" b="1" dirty="0" smtClean="0">
                <a:solidFill>
                  <a:srgbClr val="0070C0"/>
                </a:solidFill>
              </a:rPr>
              <a:t> de lot indiqué sur l’étiquette fournisseur </a:t>
            </a:r>
            <a:r>
              <a:rPr lang="fr-FR" b="1" dirty="0" err="1" smtClean="0">
                <a:solidFill>
                  <a:srgbClr val="0070C0"/>
                </a:solidFill>
              </a:rPr>
              <a:t>cuisto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Le  poids 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>
                <a:solidFill>
                  <a:srgbClr val="0070C0"/>
                </a:solidFill>
              </a:rPr>
              <a:t>poulet </a:t>
            </a:r>
            <a:r>
              <a:rPr lang="fr-FR" b="1" dirty="0" err="1">
                <a:solidFill>
                  <a:srgbClr val="0070C0"/>
                </a:solidFill>
              </a:rPr>
              <a:t>pac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indiqué </a:t>
            </a:r>
            <a:r>
              <a:rPr lang="fr-FR" b="1" dirty="0">
                <a:solidFill>
                  <a:srgbClr val="0070C0"/>
                </a:solidFill>
              </a:rPr>
              <a:t>sur le certificat de </a:t>
            </a:r>
            <a:r>
              <a:rPr lang="fr-FR" b="1" dirty="0" smtClean="0">
                <a:solidFill>
                  <a:srgbClr val="0070C0"/>
                </a:solidFill>
              </a:rPr>
              <a:t>salubrité est inférieur au poids indiqué </a:t>
            </a:r>
            <a:r>
              <a:rPr lang="fr-FR" b="1" dirty="0">
                <a:solidFill>
                  <a:srgbClr val="0070C0"/>
                </a:solidFill>
              </a:rPr>
              <a:t>sur l’étiquette fournisseur </a:t>
            </a:r>
            <a:r>
              <a:rPr lang="fr-FR" b="1" dirty="0" err="1" smtClean="0">
                <a:solidFill>
                  <a:srgbClr val="0070C0"/>
                </a:solidFill>
              </a:rPr>
              <a:t>cuisto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247964" y="3068959"/>
            <a:ext cx="1164130" cy="144016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72200" y="4653136"/>
            <a:ext cx="116413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372200" y="2492896"/>
            <a:ext cx="116413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432202" y="3248978"/>
            <a:ext cx="1164130" cy="1800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864523" y="3158968"/>
            <a:ext cx="1164130" cy="2700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36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19193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31482" y="3140968"/>
            <a:ext cx="390389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Fromage charcuterie</a:t>
            </a:r>
            <a:r>
              <a:rPr lang="fr-FR" b="1" dirty="0" smtClean="0">
                <a:solidFill>
                  <a:srgbClr val="0070C0"/>
                </a:solidFill>
              </a:rPr>
              <a:t>: le personnel </a:t>
            </a:r>
            <a:r>
              <a:rPr lang="fr-FR" b="1" dirty="0" err="1" smtClean="0">
                <a:solidFill>
                  <a:srgbClr val="0070C0"/>
                </a:solidFill>
              </a:rPr>
              <a:t>sun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shine</a:t>
            </a:r>
            <a:r>
              <a:rPr lang="fr-FR" b="1" dirty="0" smtClean="0">
                <a:solidFill>
                  <a:srgbClr val="0070C0"/>
                </a:solidFill>
              </a:rPr>
              <a:t> portant pull avec manche ornementé de paillettes pouvant </a:t>
            </a:r>
            <a:r>
              <a:rPr lang="fr-FR" b="1" dirty="0" err="1" smtClean="0">
                <a:solidFill>
                  <a:srgbClr val="0070C0"/>
                </a:solidFill>
              </a:rPr>
              <a:t>etre</a:t>
            </a:r>
            <a:r>
              <a:rPr lang="fr-FR" b="1" dirty="0" smtClean="0">
                <a:solidFill>
                  <a:srgbClr val="0070C0"/>
                </a:solidFill>
              </a:rPr>
              <a:t> à l’origine de corps étrangers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6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0" y="50676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Le regard situé entre les chambres froides doit être réaménagée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6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014192" cy="53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33934" y="3483223"/>
            <a:ext cx="40705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Poubelle à pédale </a:t>
            </a:r>
            <a:r>
              <a:rPr lang="fr-FR" b="1" dirty="0" smtClean="0">
                <a:solidFill>
                  <a:srgbClr val="0070C0"/>
                </a:solidFill>
              </a:rPr>
              <a:t>cassée au niveau de la </a:t>
            </a:r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 et fromage charcuterie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36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15370</TotalTime>
  <Words>153</Words>
  <Application>Microsoft Office PowerPoint</Application>
  <PresentationFormat>Affichage à l'écran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366</cp:revision>
  <cp:lastPrinted>2016-02-08T19:41:58Z</cp:lastPrinted>
  <dcterms:created xsi:type="dcterms:W3CDTF">2014-03-07T09:21:22Z</dcterms:created>
  <dcterms:modified xsi:type="dcterms:W3CDTF">2018-09-09T12:41:41Z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1516702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