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19"/>
  </p:notesMasterIdLst>
  <p:handoutMasterIdLst>
    <p:handoutMasterId r:id="rId20"/>
  </p:handoutMasterIdLst>
  <p:sldIdLst>
    <p:sldId id="268" r:id="rId3"/>
    <p:sldId id="283" r:id="rId4"/>
    <p:sldId id="269" r:id="rId5"/>
    <p:sldId id="270" r:id="rId6"/>
    <p:sldId id="285" r:id="rId7"/>
    <p:sldId id="271" r:id="rId8"/>
    <p:sldId id="273" r:id="rId9"/>
    <p:sldId id="272" r:id="rId10"/>
    <p:sldId id="274" r:id="rId11"/>
    <p:sldId id="275" r:id="rId12"/>
    <p:sldId id="277" r:id="rId13"/>
    <p:sldId id="284" r:id="rId14"/>
    <p:sldId id="278" r:id="rId15"/>
    <p:sldId id="280" r:id="rId16"/>
    <p:sldId id="281" r:id="rId17"/>
    <p:sldId id="282" r:id="rId1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3357" autoAdjust="0"/>
  </p:normalViewPr>
  <p:slideViewPr>
    <p:cSldViewPr>
      <p:cViewPr varScale="1">
        <p:scale>
          <a:sx n="69" d="100"/>
          <a:sy n="69" d="100"/>
        </p:scale>
        <p:origin x="141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928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11/07/2018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11/07/2018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62537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Médina el jadida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dirty="0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Menzah 9</a:t>
            </a:r>
            <a:endParaRPr lang="fr-FR" altLang="fr-FR" kern="0" baseline="0" dirty="0" smtClean="0"/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10.xml.rels><?xml version="1.0" encoding="UTF-8" standalone="yes" ?><Relationships xmlns="http://schemas.openxmlformats.org/package/2006/relationships"><Relationship Id="rId2" Target="../media/image14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11.xml.rels><?xml version="1.0" encoding="UTF-8" standalone="yes" ?><Relationships xmlns="http://schemas.openxmlformats.org/package/2006/relationships"><Relationship Id="rId2" Target="../media/image15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12.xml.rels><?xml version="1.0" encoding="UTF-8" standalone="yes" ?><Relationships xmlns="http://schemas.openxmlformats.org/package/2006/relationships"><Relationship Id="rId2" Target="../media/image16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13.xml.rels><?xml version="1.0" encoding="UTF-8" standalone="yes" ?><Relationships xmlns="http://schemas.openxmlformats.org/package/2006/relationships"><Relationship Id="rId2" Target="../media/image17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14.xml.rels><?xml version="1.0" encoding="UTF-8" standalone="yes" ?><Relationships xmlns="http://schemas.openxmlformats.org/package/2006/relationships"><Relationship Id="rId2" Target="../media/image18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15.xml.rels><?xml version="1.0" encoding="UTF-8" standalone="yes" ?><Relationships xmlns="http://schemas.openxmlformats.org/package/2006/relationships"><Relationship Id="rId2" Target="../media/image19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16.xml.rels><?xml version="1.0" encoding="UTF-8" standalone="yes" ?><Relationships xmlns="http://schemas.openxmlformats.org/package/2006/relationships"><Relationship Id="rId2" Target="../media/image20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2.xml.rels><?xml version="1.0" encoding="UTF-8" standalone="yes" ?><Relationships xmlns="http://schemas.openxmlformats.org/package/2006/relationships"><Relationship Id="rId2" Target="../media/image5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2" Target="../media/image6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3" Target="../media/image8.jpeg" Type="http://schemas.openxmlformats.org/officeDocument/2006/relationships/image"/><Relationship Id="rId2" Target="../media/image7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 ?><Relationships xmlns="http://schemas.openxmlformats.org/package/2006/relationships"><Relationship Id="rId2" Target="../media/image10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2" Target="../media/image11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2" Target="../media/image12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2" Target="../media/image13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Market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Menzah 9</a:t>
            </a:r>
          </a:p>
        </p:txBody>
      </p:sp>
      <p:sp>
        <p:nvSpPr>
          <p:cNvPr id="5" name="Rectangle 4"/>
          <p:cNvSpPr/>
          <p:nvPr/>
        </p:nvSpPr>
        <p:spPr>
          <a:xfrm>
            <a:off x="982920" y="5733256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22/06/2018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21549" y="5633550"/>
            <a:ext cx="34948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5949280"/>
            <a:ext cx="748883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Poissonnerie: exposition des poissons ‘</a:t>
            </a:r>
            <a:r>
              <a:rPr lang="fr-FR" b="1" dirty="0" err="1" smtClean="0">
                <a:solidFill>
                  <a:srgbClr val="0070C0"/>
                </a:solidFill>
              </a:rPr>
              <a:t>bacalao</a:t>
            </a:r>
            <a:r>
              <a:rPr lang="fr-FR" b="1" dirty="0" smtClean="0">
                <a:solidFill>
                  <a:srgbClr val="0070C0"/>
                </a:solidFill>
              </a:rPr>
              <a:t>’ à température ambiante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1484784"/>
            <a:ext cx="7056784" cy="4239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3468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5949280"/>
            <a:ext cx="748883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Poissonnerie: Indication erronée de la catégorie du poisson de filet de sardine (pas de trait) au lieu de </a:t>
            </a:r>
            <a:r>
              <a:rPr lang="fr-FR" b="1" dirty="0" err="1" smtClean="0">
                <a:solidFill>
                  <a:srgbClr val="0070C0"/>
                </a:solidFill>
              </a:rPr>
              <a:t>Latcha</a:t>
            </a:r>
            <a:r>
              <a:rPr lang="fr-FR" b="1" dirty="0" smtClean="0">
                <a:solidFill>
                  <a:srgbClr val="0070C0"/>
                </a:solidFill>
              </a:rPr>
              <a:t> (trait jaune)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412776"/>
            <a:ext cx="7056784" cy="4347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98471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165304"/>
            <a:ext cx="748883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Poissonnerie: Utilisation d’un couteau rouge à la poissonnerie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1412776"/>
            <a:ext cx="7056784" cy="4293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38520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5949280"/>
            <a:ext cx="748883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Boucherie: Entreposage d’un sac à poubelle à même le sol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484784"/>
            <a:ext cx="7344816" cy="4319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7007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59516" y="6165304"/>
            <a:ext cx="748883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Boucherie: entassement des produits au rayon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875" y="1556792"/>
            <a:ext cx="7516541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3061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90852" y="6165304"/>
            <a:ext cx="748883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Traiteur: Poignées de la rôtissoire démontées.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340768"/>
            <a:ext cx="7344816" cy="4275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4130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165304"/>
            <a:ext cx="748883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Pâtisserie: les grilles de la hotte sont poussiéreuses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412776"/>
            <a:ext cx="7200800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335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05524" y="6021288"/>
            <a:ext cx="748883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Poissonnerie: stagnation d’eau au sous sol due à la fuite au stand poissonnerie.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453" y="1412776"/>
            <a:ext cx="7222860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6112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5949280"/>
            <a:ext cx="748883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Gestion déchet: bennes à ordure à l’aire libre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412776"/>
            <a:ext cx="7344816" cy="4241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793259"/>
      </p:ext>
    </p:extLst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971600" y="6165304"/>
            <a:ext cx="748883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pPr algn="just"/>
            <a:r>
              <a:rPr b="1" dirty="0" lang="fr-FR" smtClean="0">
                <a:solidFill>
                  <a:srgbClr val="0070C0"/>
                </a:solidFill>
              </a:rPr>
              <a:t>Zone réception: présence de traces de fuite au plafond</a:t>
            </a:r>
            <a:endParaRPr b="1" dirty="0" lang="fr-FR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340768"/>
            <a:ext cx="3672408" cy="468052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/>
          <a:srcRect b="79" r="54"/>
          <a:stretch/>
        </p:blipFill>
        <p:spPr>
          <a:xfrm>
            <a:off x="4540487" y="1340768"/>
            <a:ext cx="4351993" cy="468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853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165304"/>
            <a:ext cx="748883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La durée de vie des produits utilisés pour nettoyage et désinfection est périmée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026" name="Picture 2" descr="https://scontent.ftun4-1.fna.fbcdn.net/v/t1.15752-9/36983649_10215217329009205_4965240768387088384_n.jpg?_nc_cat=0&amp;oh=b998bce16e78b6842f96ef7b628c4d17&amp;oe=5BA0B05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412776"/>
            <a:ext cx="7488832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8336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5949280"/>
            <a:ext cx="748883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FLEG: les produits casse sont maintenus à l’aire libre sous les rayons de soleil. La zone n’est pas identifiée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7604" y="1484784"/>
            <a:ext cx="7128792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051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5805264"/>
            <a:ext cx="7488832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Couloir chambres froides</a:t>
            </a:r>
            <a:r>
              <a:rPr lang="fr-FR" b="1" dirty="0" smtClean="0">
                <a:solidFill>
                  <a:srgbClr val="0070C0"/>
                </a:solidFill>
              </a:rPr>
              <a:t>: les armoires électriques sont maintenues ouvertes. </a:t>
            </a:r>
            <a:r>
              <a:rPr lang="fr-FR" b="1" dirty="0" smtClean="0">
                <a:solidFill>
                  <a:srgbClr val="0070C0"/>
                </a:solidFill>
              </a:rPr>
              <a:t>Un appât chimique dépourvu de protection est maintenu sur l’armoire électrique.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340768"/>
            <a:ext cx="6800850" cy="4320480"/>
          </a:xfrm>
          <a:prstGeom prst="rect">
            <a:avLst/>
          </a:prstGeom>
        </p:spPr>
      </p:pic>
      <p:cxnSp>
        <p:nvCxnSpPr>
          <p:cNvPr id="5" name="Connecteur droit avec flèche 4"/>
          <p:cNvCxnSpPr/>
          <p:nvPr/>
        </p:nvCxnSpPr>
        <p:spPr>
          <a:xfrm>
            <a:off x="2123728" y="2852936"/>
            <a:ext cx="1152128" cy="7920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1605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5949280"/>
            <a:ext cx="748883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Poissonnerie: présence de rouille sur la gaine de la fabrique de glace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1340768"/>
            <a:ext cx="7488832" cy="4293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1331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5949280"/>
            <a:ext cx="748883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Poissonnerie: la planche est usée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340768"/>
            <a:ext cx="6912768" cy="4437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423025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15441</TotalTime>
  <Words>204</Words>
  <Application>Microsoft Office PowerPoint</Application>
  <PresentationFormat>Affichage à l'écran (4:3)</PresentationFormat>
  <Paragraphs>20</Paragraphs>
  <Slides>16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370</cp:revision>
  <cp:lastPrinted>2016-02-08T19:41:58Z</cp:lastPrinted>
  <dcterms:created xsi:type="dcterms:W3CDTF">2014-03-07T09:21:22Z</dcterms:created>
  <dcterms:modified xsi:type="dcterms:W3CDTF">2018-07-11T16:35:35Z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778229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