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7" r:id="rId3"/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7099300" cy="10234600"/>
  <p:embeddedFontLst>
    <p:embeddedFont>
      <p:font typeface="Bilbo"/>
      <p:regular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34" Type="http://schemas.openxmlformats.org/officeDocument/2006/relationships/font" Target="fonts/Bilbo-regular.fntdata"/><Relationship Id="rId15" Type="http://schemas.openxmlformats.org/officeDocument/2006/relationships/slide" Target="slides/slide10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246188" y="1279525"/>
            <a:ext cx="4606925" cy="3454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Diapositive de titr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-2892" lvl="5" marL="421993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-5786" lvl="6" marL="843986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-8680" lvl="7" marL="1265981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-11572" lvl="8" marL="1687972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ctr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ctr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ctr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ctr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texte vertical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 rot="5400000">
            <a:off x="2316957" y="-221577"/>
            <a:ext cx="4510087" cy="79218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8525" lvl="1" marL="684352" marR="0" rtl="0" algn="l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SzPct val="76162"/>
              <a:buFont typeface="Noto Sans Symbols"/>
              <a:buChar char="■"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718" lvl="2" marL="1053638" marR="0" rtl="0" algn="l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SzPct val="56128"/>
              <a:buFont typeface="Noto Sans Symbols"/>
              <a:buChar char="■"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8462" lvl="5" marL="2320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356" lvl="6" marL="274295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4250" lvl="7" marL="3164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7143" lvl="8" marL="358694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itre vertical et tex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 rot="5400000">
            <a:off x="4712498" y="2174088"/>
            <a:ext cx="5661025" cy="197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-2892" lvl="5" marL="421993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-5786" lvl="6" marL="843986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-8680" lvl="7" marL="1265981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-11572" lvl="8" marL="1687972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 rot="5400000">
            <a:off x="675481" y="269088"/>
            <a:ext cx="5661025" cy="5789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8525" lvl="1" marL="684352" marR="0" rtl="0" algn="l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SzPct val="76162"/>
              <a:buFont typeface="Noto Sans Symbols"/>
              <a:buChar char="■"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718" lvl="2" marL="1053638" marR="0" rtl="0" algn="l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SzPct val="56128"/>
              <a:buFont typeface="Noto Sans Symbols"/>
              <a:buChar char="■"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8462" lvl="5" marL="2320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356" lvl="6" marL="274295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4250" lvl="7" marL="3164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7143" lvl="8" marL="358694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graphique ou organigramme hiérarchiqu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dgm"/>
          </p:nvPr>
        </p:nvSpPr>
        <p:spPr>
          <a:xfrm>
            <a:off x="611188" y="1484316"/>
            <a:ext cx="7921625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8525" lvl="1" marL="684352" marR="0" rtl="0" algn="l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SzPct val="76162"/>
              <a:buFont typeface="Noto Sans Symbols"/>
              <a:buChar char="■"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718" lvl="2" marL="1053638" marR="0" rtl="0" algn="l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SzPct val="56128"/>
              <a:buFont typeface="Noto Sans Symbols"/>
              <a:buChar char="■"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8462" lvl="5" marL="2320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356" lvl="6" marL="274295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4250" lvl="7" marL="3164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7143" lvl="8" marL="358694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tableau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Contenu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x="971600" y="1268760"/>
            <a:ext cx="752768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8525" lvl="1" marL="684352" marR="0" rtl="0" algn="l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SzPct val="76162"/>
              <a:buFont typeface="Noto Sans Symbols"/>
              <a:buChar char="■"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718" lvl="2" marL="1053638" marR="0" rtl="0" algn="l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SzPct val="56128"/>
              <a:buFont typeface="Noto Sans Symbols"/>
              <a:buChar char="■"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8462" lvl="5" marL="2320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356" lvl="6" marL="274295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4250" lvl="7" marL="3164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7143" lvl="8" marL="358694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Diapositive de titr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contenu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0975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5257" lvl="2" marL="1143000" marR="0" rtl="0" algn="l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Titre de sec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eux contenu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11188" y="1484315"/>
            <a:ext cx="38846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87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20" y="1484315"/>
            <a:ext cx="3884613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288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14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875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contenu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" type="body"/>
          </p:nvPr>
        </p:nvSpPr>
        <p:spPr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8525" lvl="1" marL="684352" marR="0" rtl="0" algn="l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SzPct val="76162"/>
              <a:buFont typeface="Noto Sans Symbols"/>
              <a:buChar char="■"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718" lvl="2" marL="1053638" marR="0" rtl="0" algn="l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SzPct val="56128"/>
              <a:buFont typeface="Noto Sans Symbols"/>
              <a:buChar char="■"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8462" lvl="5" marL="2320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356" lvl="6" marL="274295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4250" lvl="7" marL="3164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7143" lvl="8" marL="358694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a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6573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3" type="body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9050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65735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ct val="54999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seul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V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u avec légen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605139" y="11967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002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524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478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 avec légen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88" name="Shape 8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texte vertical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 rot="5400000">
            <a:off x="2316957" y="-221577"/>
            <a:ext cx="4510087" cy="79218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0975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5257" lvl="2" marL="1143000" marR="0" rtl="0" algn="l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Titre vertical et text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 rot="5400000">
            <a:off x="4712514" y="2174121"/>
            <a:ext cx="5661025" cy="197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 rot="5400000">
            <a:off x="675481" y="269121"/>
            <a:ext cx="5661025" cy="57896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0975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5257" lvl="2" marL="1143000" marR="0" rtl="0" algn="l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graphique ou organigramme hiérarchiqu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dgm"/>
          </p:nvPr>
        </p:nvSpPr>
        <p:spPr>
          <a:xfrm>
            <a:off x="611188" y="1484315"/>
            <a:ext cx="7921625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0975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5257" lvl="2" marL="1143000" marR="0" rtl="0" algn="l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et tableau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Titre de sec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691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-2892" lvl="5" marL="421993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-5786" lvl="6" marL="843986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-8680" lvl="7" marL="1265981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-11572" lvl="8" marL="1687972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369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l">
              <a:spcBef>
                <a:spcPts val="332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l">
              <a:spcBef>
                <a:spcPts val="295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l">
              <a:spcBef>
                <a:spcPts val="25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l">
              <a:spcBef>
                <a:spcPts val="25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l">
              <a:spcBef>
                <a:spcPts val="25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l">
              <a:spcBef>
                <a:spcPts val="25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l">
              <a:spcBef>
                <a:spcPts val="25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l">
              <a:spcBef>
                <a:spcPts val="258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Deux contenu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idx="1" type="body"/>
          </p:nvPr>
        </p:nvSpPr>
        <p:spPr>
          <a:xfrm>
            <a:off x="611188" y="1484316"/>
            <a:ext cx="3884612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333" lvl="0" marL="315066" marR="0" rtl="0" algn="l">
              <a:spcBef>
                <a:spcPts val="517"/>
              </a:spcBef>
              <a:spcAft>
                <a:spcPts val="0"/>
              </a:spcAft>
              <a:buClr>
                <a:srgbClr val="003399"/>
              </a:buClr>
              <a:buSzPct val="89480"/>
              <a:buFont typeface="Noto Sans Symbols"/>
              <a:buChar char="■"/>
              <a:defRPr b="0" i="0" sz="258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4144" lvl="1" marL="684352" marR="0" rtl="0" algn="l">
              <a:spcBef>
                <a:spcPts val="425"/>
              </a:spcBef>
              <a:spcAft>
                <a:spcPts val="0"/>
              </a:spcAft>
              <a:buClr>
                <a:schemeClr val="accent2"/>
              </a:buClr>
              <a:buSzPct val="75821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0966" lvl="2" marL="1053638" marR="0" rtl="0" algn="l">
              <a:spcBef>
                <a:spcPts val="369"/>
              </a:spcBef>
              <a:spcAft>
                <a:spcPts val="0"/>
              </a:spcAft>
              <a:buClr>
                <a:schemeClr val="folHlink"/>
              </a:buClr>
              <a:buSzPct val="56405"/>
              <a:buFont typeface="Noto Sans Symbols"/>
              <a:buChar char="■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2843" lvl="3" marL="1475680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84" lvl="4" marL="1897721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7226" lvl="5" marL="2320963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0120" lvl="6" marL="2742957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3013" lvl="7" marL="3164950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5906" lvl="8" marL="3586943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4" y="1484316"/>
            <a:ext cx="3884613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7333" lvl="0" marL="315066" marR="0" rtl="0" algn="l">
              <a:spcBef>
                <a:spcPts val="517"/>
              </a:spcBef>
              <a:spcAft>
                <a:spcPts val="0"/>
              </a:spcAft>
              <a:buClr>
                <a:srgbClr val="003399"/>
              </a:buClr>
              <a:buSzPct val="89480"/>
              <a:buFont typeface="Noto Sans Symbols"/>
              <a:buChar char="■"/>
              <a:defRPr b="0" i="0" sz="258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4144" lvl="1" marL="684352" marR="0" rtl="0" algn="l">
              <a:spcBef>
                <a:spcPts val="425"/>
              </a:spcBef>
              <a:spcAft>
                <a:spcPts val="0"/>
              </a:spcAft>
              <a:buClr>
                <a:schemeClr val="accent2"/>
              </a:buClr>
              <a:buSzPct val="75821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0966" lvl="2" marL="1053638" marR="0" rtl="0" algn="l">
              <a:spcBef>
                <a:spcPts val="369"/>
              </a:spcBef>
              <a:spcAft>
                <a:spcPts val="0"/>
              </a:spcAft>
              <a:buClr>
                <a:schemeClr val="folHlink"/>
              </a:buClr>
              <a:buSzPct val="56405"/>
              <a:buFont typeface="Noto Sans Symbols"/>
              <a:buChar char="■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12843" lvl="3" marL="1475680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84" lvl="4" marL="1897721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7226" lvl="5" marL="2320963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0120" lvl="6" marL="2742957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3013" lvl="7" marL="3164950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5906" lvl="8" marL="3586943" marR="0" rtl="0" algn="l">
              <a:spcBef>
                <a:spcPts val="332"/>
              </a:spcBef>
              <a:spcAft>
                <a:spcPts val="0"/>
              </a:spcAft>
              <a:buClr>
                <a:schemeClr val="accent1"/>
              </a:buClr>
              <a:buSzPct val="97764"/>
              <a:buFont typeface="Noto Sans Symbols"/>
              <a:buChar char="▪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a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535114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1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l">
              <a:spcBef>
                <a:spcPts val="369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l">
              <a:spcBef>
                <a:spcPts val="332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336" lvl="1" marL="684352" marR="0" rtl="0" algn="l">
              <a:spcBef>
                <a:spcPts val="369"/>
              </a:spcBef>
              <a:spcAft>
                <a:spcPts val="0"/>
              </a:spcAft>
              <a:buClr>
                <a:schemeClr val="accent2"/>
              </a:buClr>
              <a:buSzPct val="76916"/>
              <a:buFont typeface="Noto Sans Symbols"/>
              <a:buChar char="■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392" lvl="2" marL="1053638" marR="0" rtl="0" algn="l">
              <a:spcBef>
                <a:spcPts val="332"/>
              </a:spcBef>
              <a:spcAft>
                <a:spcPts val="0"/>
              </a:spcAft>
              <a:buClr>
                <a:schemeClr val="folHlink"/>
              </a:buClr>
              <a:buSzPct val="53770"/>
              <a:buFont typeface="Noto Sans Symbols"/>
              <a:buChar char="■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4590" lvl="3" marL="1475680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531" lvl="4" marL="1897721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8973" lvl="5" marL="2320963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1867" lvl="6" marL="2742957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4760" lvl="7" marL="3164950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653" lvl="8" marL="3586943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645029" y="1535114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1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l">
              <a:spcBef>
                <a:spcPts val="369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l">
              <a:spcBef>
                <a:spcPts val="332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1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77336" lvl="1" marL="684352" marR="0" rtl="0" algn="l">
              <a:spcBef>
                <a:spcPts val="369"/>
              </a:spcBef>
              <a:spcAft>
                <a:spcPts val="0"/>
              </a:spcAft>
              <a:buClr>
                <a:schemeClr val="accent2"/>
              </a:buClr>
              <a:buSzPct val="76916"/>
              <a:buFont typeface="Noto Sans Symbols"/>
              <a:buChar char="■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7392" lvl="2" marL="1053638" marR="0" rtl="0" algn="l">
              <a:spcBef>
                <a:spcPts val="332"/>
              </a:spcBef>
              <a:spcAft>
                <a:spcPts val="0"/>
              </a:spcAft>
              <a:buClr>
                <a:schemeClr val="folHlink"/>
              </a:buClr>
              <a:buSzPct val="53770"/>
              <a:buFont typeface="Noto Sans Symbols"/>
              <a:buChar char="■"/>
              <a:defRPr b="0" i="0" sz="166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4590" lvl="3" marL="1475680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531" lvl="4" marL="1897721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8973" lvl="5" marL="2320963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1867" lvl="6" marL="2742957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4760" lvl="7" marL="3164950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653" lvl="8" marL="3586943" marR="0" rtl="0" algn="l">
              <a:spcBef>
                <a:spcPts val="295"/>
              </a:spcBef>
              <a:spcAft>
                <a:spcPts val="0"/>
              </a:spcAft>
              <a:buClr>
                <a:schemeClr val="accent1"/>
              </a:buClr>
              <a:buSzPct val="98466"/>
              <a:buFont typeface="Noto Sans Symbols"/>
              <a:buChar char="▪"/>
              <a:defRPr b="0" i="0" sz="1477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re seul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V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u avec légen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845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-2892" lvl="5" marL="421993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-5786" lvl="6" marL="843986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-8680" lvl="7" marL="1265981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-11572" lvl="8" marL="1687972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707904" y="1004887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244" lvl="0" marL="315066" marR="0" rtl="0" algn="l">
              <a:spcBef>
                <a:spcPts val="591"/>
              </a:spcBef>
              <a:spcAft>
                <a:spcPts val="0"/>
              </a:spcAft>
              <a:buClr>
                <a:srgbClr val="003399"/>
              </a:buClr>
              <a:buSzPct val="88620"/>
              <a:buFont typeface="Noto Sans Symbols"/>
              <a:buChar char="■"/>
              <a:defRPr b="0" i="0" sz="2954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42141" lvl="1" marL="684352" marR="0" rtl="0" algn="l">
              <a:spcBef>
                <a:spcPts val="517"/>
              </a:spcBef>
              <a:spcAft>
                <a:spcPts val="0"/>
              </a:spcAft>
              <a:buClr>
                <a:schemeClr val="accent2"/>
              </a:buClr>
              <a:buSzPct val="74567"/>
              <a:buFont typeface="Noto Sans Symbols"/>
              <a:buChar char="■"/>
              <a:defRPr b="0" i="0" sz="258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1292" lvl="2" marL="1053638" marR="0" rtl="0" algn="l">
              <a:spcBef>
                <a:spcPts val="425"/>
              </a:spcBef>
              <a:spcAft>
                <a:spcPts val="0"/>
              </a:spcAft>
              <a:buClr>
                <a:schemeClr val="folHlink"/>
              </a:buClr>
              <a:buSzPct val="55602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5542" lvl="5" marL="2320963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98436" lvl="6" marL="2742957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329" lvl="7" marL="316495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221" lvl="8" marL="3586943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58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l">
              <a:spcBef>
                <a:spcPts val="222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10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l">
              <a:spcBef>
                <a:spcPts val="203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14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Image avec légen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1845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5pPr>
            <a:lvl6pPr indent="-2892" lvl="5" marL="421993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6pPr>
            <a:lvl7pPr indent="-5786" lvl="6" marL="843986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7pPr>
            <a:lvl8pPr indent="-8680" lvl="7" marL="1265981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8pPr>
            <a:lvl9pPr indent="-11572" lvl="8" marL="1687972" marR="0" rtl="0" algn="l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defRPr>
            </a:lvl9pPr>
          </a:lstStyle>
          <a:p/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91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2954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l">
              <a:spcBef>
                <a:spcPts val="517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58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l">
              <a:spcBef>
                <a:spcPts val="425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58"/>
              </a:spcBef>
              <a:spcAft>
                <a:spcPts val="0"/>
              </a:spcAft>
              <a:buClr>
                <a:srgbClr val="003399"/>
              </a:buClr>
              <a:buFont typeface="Noto Sans Symbols"/>
              <a:buNone/>
              <a:defRPr b="0" i="0" sz="1292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892" lvl="1" marL="421993" marR="0" rtl="0" algn="l">
              <a:spcBef>
                <a:spcPts val="222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10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5786" lvl="2" marL="843986" marR="0" rtl="0" algn="l">
              <a:spcBef>
                <a:spcPts val="203"/>
              </a:spcBef>
              <a:spcAft>
                <a:spcPts val="0"/>
              </a:spcAft>
              <a:buClr>
                <a:schemeClr val="folHlink"/>
              </a:buClr>
              <a:buFont typeface="Noto Sans Symbols"/>
              <a:buNone/>
              <a:defRPr b="0" i="0" sz="1014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8680" lvl="3" marL="1265981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1572" lvl="4" marL="1687972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766" lvl="5" marL="2109967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659" lvl="6" marL="2531960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7553" lvl="7" marL="2953953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447" lvl="8" marL="3375947" marR="0" rtl="0" algn="l">
              <a:spcBef>
                <a:spcPts val="166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8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jp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t" bIns="42175" lIns="84375" rIns="84375" wrap="square" tIns="42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662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470"/>
            </a:srgbClr>
          </a:solidFill>
          <a:ln>
            <a:noFill/>
          </a:ln>
        </p:spPr>
        <p:txBody>
          <a:bodyPr anchorCtr="0" anchor="t" bIns="42175" lIns="84375" rIns="84375" wrap="square" tIns="42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662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8627"/>
            </a:srgbClr>
          </a:solidFill>
          <a:ln>
            <a:noFill/>
          </a:ln>
        </p:spPr>
        <p:txBody>
          <a:bodyPr anchorCtr="0" anchor="t" bIns="42175" lIns="84375" rIns="84375" wrap="square" tIns="42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662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3736" lvl="0" marL="315066" marR="0" rtl="0" algn="l">
              <a:spcBef>
                <a:spcPts val="425"/>
              </a:spcBef>
              <a:spcAft>
                <a:spcPts val="0"/>
              </a:spcAft>
              <a:buClr>
                <a:srgbClr val="003399"/>
              </a:buClr>
              <a:buSzPct val="90985"/>
              <a:buFont typeface="Noto Sans Symbols"/>
              <a:buChar char="■"/>
              <a:defRPr b="0" i="0" sz="2123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68525" lvl="1" marL="684352" marR="0" rtl="0" algn="l">
              <a:spcBef>
                <a:spcPts val="406"/>
              </a:spcBef>
              <a:spcAft>
                <a:spcPts val="0"/>
              </a:spcAft>
              <a:buClr>
                <a:schemeClr val="accent2"/>
              </a:buClr>
              <a:buSzPct val="76162"/>
              <a:buFont typeface="Noto Sans Symbols"/>
              <a:buChar char="■"/>
              <a:defRPr b="0" i="0" sz="2031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47718" lvl="2" marL="1053638" marR="0" rtl="0" algn="l">
              <a:spcBef>
                <a:spcPts val="388"/>
              </a:spcBef>
              <a:spcAft>
                <a:spcPts val="0"/>
              </a:spcAft>
              <a:buClr>
                <a:schemeClr val="folHlink"/>
              </a:buClr>
              <a:buSzPct val="56128"/>
              <a:buFont typeface="Noto Sans Symbols"/>
              <a:buChar char="■"/>
              <a:defRPr b="0" i="0" sz="1939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159" lvl="3" marL="1475680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4100" lvl="4" marL="1897721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ct val="102555"/>
              <a:buFont typeface="Noto Sans Symbols"/>
              <a:buChar char="▪"/>
              <a:defRPr b="0" i="0" sz="1845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98462" lvl="5" marL="232096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356" lvl="6" marL="2742957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4250" lvl="7" marL="31649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7143" lvl="8" marL="3586943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x="8648700" y="6477000"/>
            <a:ext cx="327535" cy="198777"/>
          </a:xfrm>
          <a:prstGeom prst="rect">
            <a:avLst/>
          </a:prstGeom>
          <a:noFill/>
          <a:ln>
            <a:noFill/>
          </a:ln>
        </p:spPr>
        <p:txBody>
          <a:bodyPr anchorCtr="0" anchor="t" bIns="42175" lIns="84375" rIns="84375" wrap="square" tIns="421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fr-FR" sz="738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pic>
        <p:nvPicPr>
          <p:cNvPr descr="LOGO_QLC.png"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ervi.com.tn/static/upload/748daf0152b74bf124be98188d120343.png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2106" y="0"/>
            <a:ext cx="1691894" cy="105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/>
        </p:nvSpPr>
        <p:spPr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2375" lIns="84750" rIns="84750" wrap="square" tIns="4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24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rPr>
              <a:t>Audit Magasin: Menzah 9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8627"/>
            </a:srgbClr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0574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3399"/>
              </a:buClr>
              <a:buSzPct val="900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0975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55257" lvl="2" marL="1143000" marR="0" rtl="0" algn="l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SzPct val="55000"/>
              <a:buFont typeface="Noto Sans Symbols"/>
              <a:buChar char="■"/>
              <a:defRPr b="0"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pic>
        <p:nvPicPr>
          <p:cNvPr descr="LOGO_QLC" id="60" name="Shape 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619250" cy="52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133600" cy="690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ervi.com.tn/static/upload/748daf0152b74bf124be98188d120343.png" id="62" name="Shape 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2106" y="-27384"/>
            <a:ext cx="1691894" cy="107989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2375" lIns="84750" rIns="84750" wrap="square" tIns="42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fr-FR" sz="2600" u="none" cap="none" strike="noStrike">
                <a:solidFill>
                  <a:srgbClr val="3333FF"/>
                </a:solidFill>
                <a:latin typeface="Bilbo"/>
                <a:ea typeface="Bilbo"/>
                <a:cs typeface="Bilbo"/>
                <a:sym typeface="Bilbo"/>
              </a:rPr>
              <a:t>Audit Magasin: Médina el jadida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jpg"/><Relationship Id="rId4" Type="http://schemas.openxmlformats.org/officeDocument/2006/relationships/image" Target="../media/image4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g"/><Relationship Id="rId4" Type="http://schemas.openxmlformats.org/officeDocument/2006/relationships/image" Target="../media/image4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jpg"/><Relationship Id="rId4" Type="http://schemas.openxmlformats.org/officeDocument/2006/relationships/image" Target="../media/image4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jpg"/><Relationship Id="rId4" Type="http://schemas.openxmlformats.org/officeDocument/2006/relationships/image" Target="../media/image4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jpg"/><Relationship Id="rId4" Type="http://schemas.openxmlformats.org/officeDocument/2006/relationships/image" Target="../media/image4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Relationship Id="rId7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827584" y="2420888"/>
            <a:ext cx="7488832" cy="1944216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 cap="flat" cmpd="sng" w="25400">
            <a:solidFill>
              <a:srgbClr val="94946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fr-FR" sz="36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Audit Carrefour Market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fr-FR" sz="3600" u="none" cap="none" strike="noStrike">
                <a:solidFill>
                  <a:srgbClr val="FFC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Magasin: Menzah 9</a:t>
            </a:r>
          </a:p>
        </p:txBody>
      </p:sp>
      <p:sp>
        <p:nvSpPr>
          <p:cNvPr id="105" name="Shape 105"/>
          <p:cNvSpPr/>
          <p:nvPr/>
        </p:nvSpPr>
        <p:spPr>
          <a:xfrm>
            <a:off x="982917" y="5733256"/>
            <a:ext cx="1747594" cy="454292"/>
          </a:xfrm>
          <a:prstGeom prst="rect">
            <a:avLst/>
          </a:prstGeom>
          <a:solidFill>
            <a:srgbClr val="FFFF72"/>
          </a:solidFill>
          <a:ln cap="flat" cmpd="sng" w="9525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14/07/2017</a:t>
            </a:r>
          </a:p>
        </p:txBody>
      </p:sp>
      <p:sp>
        <p:nvSpPr>
          <p:cNvPr id="106" name="Shape 106"/>
          <p:cNvSpPr/>
          <p:nvPr/>
        </p:nvSpPr>
        <p:spPr>
          <a:xfrm>
            <a:off x="6378001" y="5633550"/>
            <a:ext cx="1938415" cy="956159"/>
          </a:xfrm>
          <a:prstGeom prst="rect">
            <a:avLst/>
          </a:prstGeom>
          <a:solidFill>
            <a:srgbClr val="FFFF72"/>
          </a:solidFill>
          <a:ln cap="flat" cmpd="sng" w="9525">
            <a:solidFill>
              <a:srgbClr val="00B0F0"/>
            </a:solidFill>
            <a:prstDash val="solid"/>
            <a:round/>
            <a:headEnd len="med" w="med" type="none"/>
            <a:tailEnd len="med" w="med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fr-FR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 Mejed Heni</a:t>
            </a: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b="1" i="0" lang="fr-FR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M. Bilel Hamdi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2677480" y="5877272"/>
            <a:ext cx="3933056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étales des poissons étaient sales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44" y="901478"/>
            <a:ext cx="3854964" cy="4498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908720"/>
            <a:ext cx="3148701" cy="444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2915816" y="5518973"/>
            <a:ext cx="3933056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Accumulation de givre dans la chambre froide des surgelés</a:t>
            </a: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556792"/>
            <a:ext cx="4860032" cy="36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916961" y="5517232"/>
            <a:ext cx="7054881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Fromages: Double étiquetage des fromages + Absence des ingrédients dans l’étiquetage des raviolis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961" y="1268760"/>
            <a:ext cx="3003798" cy="400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1268760"/>
            <a:ext cx="2679762" cy="400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899592" y="3847218"/>
            <a:ext cx="3528392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Poissonnerie: la planche est usée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2040" y="1813328"/>
            <a:ext cx="3327834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839594" y="3706285"/>
            <a:ext cx="3732406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Traiteur: les meubles étaient sales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8582" y="1412776"/>
            <a:ext cx="3327834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340768"/>
            <a:ext cx="3813888" cy="508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1340768"/>
            <a:ext cx="4283968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4427984" y="5085184"/>
            <a:ext cx="3732406" cy="3693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Traiteur: la plonge est usée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340768"/>
            <a:ext cx="4462685" cy="451008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704891" y="5949280"/>
            <a:ext cx="3732406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Traiteur: Installation des porte-appâts dans le labo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412776"/>
            <a:ext cx="3597864" cy="4797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2" y="1411676"/>
            <a:ext cx="25717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4499992" y="5229200"/>
            <a:ext cx="3732406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Viennoiserie: Double étiquetage de certains produits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628800"/>
            <a:ext cx="3489852" cy="46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1340768"/>
            <a:ext cx="3707904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4716016" y="5229200"/>
            <a:ext cx="3732406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Réception: Traces d’humidité au plafond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268760"/>
            <a:ext cx="3960440" cy="297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9803" y="1052736"/>
            <a:ext cx="3867894" cy="515719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1013609" y="5301208"/>
            <a:ext cx="3732406" cy="1200329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 alimentaire: chutes de certains articles derrière les meubles. Un nettoyage est à assurer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899592" y="2996952"/>
            <a:ext cx="3528392" cy="3693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Volailles: meuble usé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4576" y="1484784"/>
            <a:ext cx="3597864" cy="4797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1043608" y="6165304"/>
            <a:ext cx="7054881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meubles de glaces et des aliments surgelés étaient très souillés.</a:t>
            </a:r>
          </a:p>
        </p:txBody>
      </p:sp>
      <p:pic>
        <p:nvPicPr>
          <p:cNvPr id="238" name="Shape 2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84784"/>
            <a:ext cx="3672408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7688" y="1486241"/>
            <a:ext cx="4104456" cy="445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1043608" y="6165304"/>
            <a:ext cx="7054881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Présence de givres au niveau des meubles des aliments surgelés.</a:t>
            </a:r>
          </a:p>
        </p:txBody>
      </p:sp>
      <p:pic>
        <p:nvPicPr>
          <p:cNvPr id="245" name="Shape 2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437030"/>
            <a:ext cx="3744416" cy="45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7" y="1437030"/>
            <a:ext cx="3600400" cy="45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1043608" y="6165304"/>
            <a:ext cx="7054881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plaque de distribution d’air était abimée au niveau du meuble des yaourts.</a:t>
            </a:r>
          </a:p>
        </p:txBody>
      </p:sp>
      <p:pic>
        <p:nvPicPr>
          <p:cNvPr id="252" name="Shape 2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97" y="1484784"/>
            <a:ext cx="7487301" cy="4455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043608" y="6165304"/>
            <a:ext cx="7054881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durée de vie de Bleu d’Auvergne était dépassée depuis 10/07/2017.</a:t>
            </a:r>
          </a:p>
        </p:txBody>
      </p:sp>
      <p:pic>
        <p:nvPicPr>
          <p:cNvPr id="258" name="Shape 2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484784"/>
            <a:ext cx="3456384" cy="451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484783"/>
            <a:ext cx="3569593" cy="451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1043608" y="5949280"/>
            <a:ext cx="7054881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Traiteur: la surface au-dessus du four était souillée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poignée de porte de la rôtissoire était démontée.</a:t>
            </a:r>
          </a:p>
        </p:txBody>
      </p:sp>
      <p:pic>
        <p:nvPicPr>
          <p:cNvPr id="265" name="Shape 2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2579" y="1511399"/>
            <a:ext cx="3665765" cy="2637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34" y="2996952"/>
            <a:ext cx="3737774" cy="262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4355976" y="3632685"/>
            <a:ext cx="3958537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Olives et condiments: les piques prix étaient rouillés.</a:t>
            </a:r>
          </a:p>
        </p:txBody>
      </p:sp>
      <p:pic>
        <p:nvPicPr>
          <p:cNvPr id="272" name="Shape 2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700808"/>
            <a:ext cx="3240360" cy="451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1043608" y="6165304"/>
            <a:ext cx="7054881" cy="3693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Présentoir épices: lampes non fonctionnelles</a:t>
            </a:r>
          </a:p>
        </p:txBody>
      </p:sp>
      <p:pic>
        <p:nvPicPr>
          <p:cNvPr id="278" name="Shape 2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3539" y="1484313"/>
            <a:ext cx="2536923" cy="451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1043608" y="6165304"/>
            <a:ext cx="7054881" cy="3693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 positive PLS: présence des fissures à plusieurs niveaux.</a:t>
            </a:r>
          </a:p>
        </p:txBody>
      </p:sp>
      <p:pic>
        <p:nvPicPr>
          <p:cNvPr id="284" name="Shape 28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412776"/>
            <a:ext cx="3312368" cy="445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1446878"/>
            <a:ext cx="3240360" cy="4421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1043608" y="6165304"/>
            <a:ext cx="7054881" cy="36933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meuble froid d’exposition FLEG était écaillé. </a:t>
            </a:r>
          </a:p>
        </p:txBody>
      </p:sp>
      <p:pic>
        <p:nvPicPr>
          <p:cNvPr id="291" name="Shape 2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5276" y="1484313"/>
            <a:ext cx="6013449" cy="451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683567" y="4581128"/>
            <a:ext cx="3515883" cy="92333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Poissonnerie: Les produits n’étaient pas étiquetés</a:t>
            </a:r>
          </a:p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machine à glace est usée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1340768"/>
            <a:ext cx="4392488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1340768"/>
            <a:ext cx="3515883" cy="26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4139952" y="4797152"/>
            <a:ext cx="4320480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Boucherie: Le billot est fortement usé. Le hachoir était sale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366695"/>
            <a:ext cx="3707904" cy="5446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1246448"/>
            <a:ext cx="4320480" cy="2758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1475656" y="6165304"/>
            <a:ext cx="6768752" cy="64633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Boucherie: Une caisse de volaille était doublement étiquetée. La jointure sol mur était usée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410622"/>
            <a:ext cx="4764021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8642" y="1426468"/>
            <a:ext cx="3003798" cy="4005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89604" y="5805264"/>
            <a:ext cx="8242836" cy="92333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Boucherie: Les morceaux découpés et les parages n’étaient pas étiquetés. Stockage d’un morceau de viande baignant dans les sérosités sans étiquetage de la date d’entame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512168"/>
            <a:ext cx="2843808" cy="2132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855" y="1347155"/>
            <a:ext cx="2732717" cy="42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1196752"/>
            <a:ext cx="2895786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115616" y="5733256"/>
            <a:ext cx="6768752" cy="92333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Boucherie: utilisation d’une palette souillée par les traces de ciment (travaux) pour le transfert des volailles. La porte du local des emballage ne tient pas fermée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196752"/>
            <a:ext cx="3327834" cy="443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1196752"/>
            <a:ext cx="3744416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570721" y="5229200"/>
            <a:ext cx="2921159" cy="92333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Plusieurs traces de rouilles avaient été constatées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4098" y="908720"/>
            <a:ext cx="2193708" cy="364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5678" y="4826769"/>
            <a:ext cx="2304256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8958" y="908720"/>
            <a:ext cx="2813877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908720"/>
            <a:ext cx="2733768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1920" y="4797152"/>
            <a:ext cx="2555776" cy="19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611560" y="5446965"/>
            <a:ext cx="2516432" cy="1200329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0" lang="fr-FR" sz="18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meubles de la boucherie et de la poissonnerie étaient souillés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992" y="5085183"/>
            <a:ext cx="4391472" cy="1767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600" y="1235832"/>
            <a:ext cx="2664296" cy="348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4000" y="1104055"/>
            <a:ext cx="2808509" cy="3744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