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7"/>
  </p:notesMasterIdLst>
  <p:handoutMasterIdLst>
    <p:handoutMasterId r:id="rId38"/>
  </p:handoutMasterIdLst>
  <p:sldIdLst>
    <p:sldId id="268" r:id="rId3"/>
    <p:sldId id="349" r:id="rId4"/>
    <p:sldId id="350" r:id="rId5"/>
    <p:sldId id="352" r:id="rId6"/>
    <p:sldId id="353" r:id="rId7"/>
    <p:sldId id="354" r:id="rId8"/>
    <p:sldId id="355" r:id="rId9"/>
    <p:sldId id="356" r:id="rId10"/>
    <p:sldId id="358" r:id="rId11"/>
    <p:sldId id="363" r:id="rId12"/>
    <p:sldId id="360" r:id="rId13"/>
    <p:sldId id="370" r:id="rId14"/>
    <p:sldId id="369" r:id="rId15"/>
    <p:sldId id="379" r:id="rId16"/>
    <p:sldId id="361" r:id="rId17"/>
    <p:sldId id="362" r:id="rId18"/>
    <p:sldId id="364" r:id="rId19"/>
    <p:sldId id="365" r:id="rId20"/>
    <p:sldId id="366" r:id="rId21"/>
    <p:sldId id="368" r:id="rId22"/>
    <p:sldId id="373" r:id="rId23"/>
    <p:sldId id="371" r:id="rId24"/>
    <p:sldId id="372" r:id="rId25"/>
    <p:sldId id="374" r:id="rId26"/>
    <p:sldId id="376" r:id="rId27"/>
    <p:sldId id="377" r:id="rId28"/>
    <p:sldId id="380" r:id="rId29"/>
    <p:sldId id="381" r:id="rId30"/>
    <p:sldId id="387" r:id="rId31"/>
    <p:sldId id="388" r:id="rId32"/>
    <p:sldId id="386" r:id="rId33"/>
    <p:sldId id="382" r:id="rId34"/>
    <p:sldId id="383" r:id="rId35"/>
    <p:sldId id="385" r:id="rId3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57" autoAdjust="0"/>
  </p:normalViewPr>
  <p:slideViewPr>
    <p:cSldViewPr>
      <p:cViewPr varScale="1">
        <p:scale>
          <a:sx n="72" d="100"/>
          <a:sy n="72" d="100"/>
        </p:scale>
        <p:origin x="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13/03/2017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13/03/2017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90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56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73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Médina el jadida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Menzah 9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Market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Menzah 9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17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03/03/2017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1549" y="5633550"/>
            <a:ext cx="3494867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</a:t>
            </a:r>
            <a:r>
              <a:rPr lang="fr-FR" sz="2000" b="1" dirty="0" err="1" smtClean="0">
                <a:solidFill>
                  <a:srgbClr val="000000"/>
                </a:solidFill>
              </a:rPr>
              <a:t>Meriam</a:t>
            </a:r>
            <a:r>
              <a:rPr lang="fr-FR" sz="2000" b="1" dirty="0" smtClean="0">
                <a:solidFill>
                  <a:srgbClr val="000000"/>
                </a:solidFill>
              </a:rPr>
              <a:t> CHOUCHENE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65304"/>
            <a:ext cx="76151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porte de la chambre froide boucherie n’est pas étanche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50758" y="1340768"/>
            <a:ext cx="6768752" cy="44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4"/>
          <p:cNvSpPr txBox="1"/>
          <p:nvPr/>
        </p:nvSpPr>
        <p:spPr>
          <a:xfrm>
            <a:off x="797294" y="5587850"/>
            <a:ext cx="7566845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revêtement du sol de la chambre froide poissonnerie est crevassé.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revêtement de la fabrique de glace, en panne le jour de l’audit, est rouillé.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294" y="1267369"/>
            <a:ext cx="3382565" cy="43204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716" y="1263673"/>
            <a:ext cx="3769731" cy="41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Développement de givre et de rouille sur l’évaporateur de la chambre froide poissonnerie.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056784" cy="44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4" y="6165304"/>
            <a:ext cx="741682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fournisseur de glace utilise des sacs à sucre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340768"/>
            <a:ext cx="4680520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627544" y="5760313"/>
            <a:ext cx="7744896" cy="86177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 glaçage des poissons réceptionnés de l’entrepôt le jour de l’audit est insuffisant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Les caisses sont placées à même le sol avant le stockage dans la CF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4176464" cy="43105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4788024" y="1323583"/>
            <a:ext cx="3640440" cy="24654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898050"/>
            <a:ext cx="3568432" cy="17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4"/>
          <p:cNvSpPr txBox="1"/>
          <p:nvPr/>
        </p:nvSpPr>
        <p:spPr>
          <a:xfrm>
            <a:off x="539552" y="5805264"/>
            <a:ext cx="81724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Double étiquetage des crevettes calibre 00 surgelées; présence de deux DLC différentes.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revêtement du meuble surgelé est écaillé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24" y="1484783"/>
            <a:ext cx="4444008" cy="40886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484783"/>
            <a:ext cx="3960440" cy="40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7" y="5805264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Entreposage d’un porte appât chimique au dessous du poste lave-mains poissonnerie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revêtement du sol du stand est crevassé à plusieurs niveaux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8" y="1266124"/>
            <a:ext cx="4140460" cy="42124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3" y="1266124"/>
            <a:ext cx="4248472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4"/>
          <p:cNvSpPr txBox="1"/>
          <p:nvPr/>
        </p:nvSpPr>
        <p:spPr>
          <a:xfrm>
            <a:off x="1000160" y="6237312"/>
            <a:ext cx="702027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Utilisation de scarificateur abimé à la boulangerie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08" y="1412776"/>
            <a:ext cx="698477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4"/>
          <p:cNvSpPr txBox="1"/>
          <p:nvPr/>
        </p:nvSpPr>
        <p:spPr>
          <a:xfrm>
            <a:off x="611560" y="6165304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de traces d’humidité au plafond.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6912768" cy="43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52480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plateaux four et les tapis de la façonneuse sont usés.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4266184" cy="44644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264282"/>
            <a:ext cx="3672407" cy="46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7716" y="5805264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revêtement du présentoir est abimé.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nombre de louches et de chevalets est insuffisant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balisage des condiments n’est pas totalement réalisé.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467544" y="1236816"/>
            <a:ext cx="3600400" cy="42676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241757"/>
            <a:ext cx="4199597" cy="4262745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1331640" y="3717032"/>
            <a:ext cx="792088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6065912"/>
            <a:ext cx="792088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Entreposage des paquets de panini dans des cartons.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porte appât chimique est placé dans la boulangerie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48" y="1484784"/>
            <a:ext cx="4536504" cy="40410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577" y="1484784"/>
            <a:ext cx="3555903" cy="40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665313" y="5657671"/>
            <a:ext cx="7776864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Utilisation d’un récipient, avec des manches facilement démontables, pour la manipulation du sucre. Le bac à sucre n’est pas protégé.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Entreposage d’un tourne vis et des flacons de produits de nettoyage sur l’armoire électrique boulangerie.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13" y="1405136"/>
            <a:ext cx="3763848" cy="41764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05136"/>
            <a:ext cx="4320479" cy="4176464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1619672" y="3356992"/>
            <a:ext cx="144016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103872" y="2717304"/>
            <a:ext cx="115212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339752" y="2204864"/>
            <a:ext cx="115212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085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949517" y="6021288"/>
            <a:ext cx="72008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étiquettes de certains produits ne sont pas totalement lisibles;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340768"/>
            <a:ext cx="7200800" cy="4392488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2915816" y="2420888"/>
            <a:ext cx="648072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444208" y="1484784"/>
            <a:ext cx="936104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8082" y="6021288"/>
            <a:ext cx="749014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revêtement du sol est crevassé au labo pâtisserie et au niveau de la plonge.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11958" y="1364963"/>
            <a:ext cx="4106267" cy="4510087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349445" y="1364963"/>
            <a:ext cx="3718499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611560" y="6117467"/>
            <a:ext cx="792088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Egouttage depuis la conduite de l’évaporateur au labo pâtisserie.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Développement de rouille sur le revêtement mural de la plonge.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12776"/>
            <a:ext cx="3870820" cy="45100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408584"/>
            <a:ext cx="4748289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867" y="1484784"/>
            <a:ext cx="3844133" cy="45100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378929"/>
            <a:ext cx="3651920" cy="4615942"/>
          </a:xfrm>
          <a:prstGeom prst="rect">
            <a:avLst/>
          </a:prstGeom>
        </p:spPr>
      </p:pic>
      <p:sp>
        <p:nvSpPr>
          <p:cNvPr id="8" name="ZoneTexte 4"/>
          <p:cNvSpPr txBox="1"/>
          <p:nvPr/>
        </p:nvSpPr>
        <p:spPr>
          <a:xfrm>
            <a:off x="863588" y="6014263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paniers en rotins sont abimés à plusieurs niveaux. Présence de piqûres de moisissures sur des paniers.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6093296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portes étiquettes sont démontés au meuble boulangerie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revêtement du meuble froid pâtisserie est défoncé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34" y="1448780"/>
            <a:ext cx="4104456" cy="45365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333466"/>
            <a:ext cx="3960440" cy="454380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755576" y="2420888"/>
            <a:ext cx="108012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220072" y="2504976"/>
            <a:ext cx="108012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7128792" cy="4320480"/>
          </a:xfrm>
          <a:prstGeom prst="rect">
            <a:avLst/>
          </a:prstGeom>
        </p:spPr>
      </p:pic>
      <p:sp>
        <p:nvSpPr>
          <p:cNvPr id="7" name="ZoneTexte 4"/>
          <p:cNvSpPr txBox="1"/>
          <p:nvPr/>
        </p:nvSpPr>
        <p:spPr>
          <a:xfrm>
            <a:off x="755576" y="5949280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Entreposage d’un foulard à coté des sandwiches dans le meuble froid traiteur.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575557" y="6021288"/>
            <a:ext cx="802889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revêtement mural de la plonge traiteur est écaillé.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poigné du rôtissoire est démonté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7" y="1402457"/>
            <a:ext cx="3888432" cy="44337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032" y="1340768"/>
            <a:ext cx="4068451" cy="4557142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5940152" y="2996952"/>
            <a:ext cx="93610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5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674568" y="5805264"/>
            <a:ext cx="778586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Accumulation de givre sur l’évaporateur de la chambre froide négative (traiteur)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revêtement du sol est crevassé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68" y="1474961"/>
            <a:ext cx="3783493" cy="41653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4792488" y="1474961"/>
            <a:ext cx="3883968" cy="416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243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Des paquets de thym et de menthe étaient illisibles; effacées.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Un paquet de menthe exposé à l’état ouvert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096344" cy="4293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67944" y="1404764"/>
            <a:ext cx="4340019" cy="38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15071" y="6165304"/>
            <a:ext cx="7785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revêtement du sol du couloir des chambres froides est crevassé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115616" y="1628800"/>
            <a:ext cx="698477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587026" y="5691632"/>
            <a:ext cx="7776864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de rouille sur les étagères, souillures aux murs (zone casse PGC)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Des palettes en bois sont abimées; planches défoncées, clous apparents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3600400" cy="43977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458" y="1268760"/>
            <a:ext cx="4200998" cy="432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5576" y="5657671"/>
            <a:ext cx="763284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d’un trou au mur à proximité de la zone de stockage des caisses retour.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Des fissures et des traces de fuites sont présentes au plafond de la zone de réception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3960440" cy="43204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4572000" y="1184176"/>
            <a:ext cx="4176464" cy="43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827585" y="6021288"/>
            <a:ext cx="748883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local poubelle; les poubelles sont maintenues à l’air libre dans la zone de réception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488831" cy="42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1070485" y="6021288"/>
            <a:ext cx="7317939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casiers sont défoncés et rouillés..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731793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36323" y="6021288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pommes de terre sont vertes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L’état de fraicheur des petits pois et des carottes est insatisfaisant.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412776"/>
            <a:ext cx="3960440" cy="44741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59" y="3573251"/>
            <a:ext cx="3375669" cy="2313659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9" y="1269462"/>
            <a:ext cx="3375669" cy="2309050"/>
          </a:xfrm>
        </p:spPr>
      </p:pic>
    </p:spTree>
    <p:extLst>
      <p:ext uri="{BB962C8B-B14F-4D97-AF65-F5344CB8AC3E}">
        <p14:creationId xmlns:p14="http://schemas.microsoft.com/office/powerpoint/2010/main" val="42163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1580" y="6165304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DEIV est au dessus du rayon légumes.</a:t>
            </a:r>
          </a:p>
          <a:p>
            <a:r>
              <a:rPr lang="fr-FR" b="1" dirty="0">
                <a:solidFill>
                  <a:srgbClr val="0070C0"/>
                </a:solidFill>
              </a:rPr>
              <a:t>Le revêtement du meuble froid est </a:t>
            </a:r>
            <a:r>
              <a:rPr lang="fr-FR" b="1" dirty="0" smtClean="0">
                <a:solidFill>
                  <a:srgbClr val="0070C0"/>
                </a:solidFill>
              </a:rPr>
              <a:t>écaillé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12776"/>
            <a:ext cx="3852428" cy="45100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14097"/>
            <a:ext cx="3888432" cy="45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934670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Chambre froide Légumes: Le revêtement mural et l’évaporateur sont rouillés</a:t>
            </a:r>
          </a:p>
          <a:p>
            <a:r>
              <a:rPr lang="fr-FR" b="1" dirty="0">
                <a:solidFill>
                  <a:srgbClr val="0070C0"/>
                </a:solidFill>
              </a:rPr>
              <a:t>Le revêtement du sol est crevassé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365957"/>
            <a:ext cx="3528392" cy="45100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b="70"/>
          <a:stretch/>
        </p:blipFill>
        <p:spPr>
          <a:xfrm>
            <a:off x="4324944" y="1365957"/>
            <a:ext cx="4063480" cy="24950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944" y="4006292"/>
            <a:ext cx="4063480" cy="17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75556" y="5949280"/>
            <a:ext cx="813690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Des plateaux sont ébréchés.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billot est fortement fissuré et souillé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72" y="1448780"/>
            <a:ext cx="3799451" cy="41404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8780"/>
            <a:ext cx="4032448" cy="4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1043609" y="6021288"/>
            <a:ext cx="712879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numéros de lots des ingrédients ne sont pas notés aux enregistrements de contrôle.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56321"/>
            <a:ext cx="7416824" cy="4104927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6732240" y="3068960"/>
            <a:ext cx="144016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9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64493" y="6093296"/>
            <a:ext cx="759593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dispositif de savon liquide.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benne à ordure (boucherie).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493" y="1340768"/>
            <a:ext cx="3382565" cy="45100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462" y="1340768"/>
            <a:ext cx="3695682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15029</TotalTime>
  <Words>597</Words>
  <Application>Microsoft Office PowerPoint</Application>
  <PresentationFormat>Affichage à l'écran (4:3)</PresentationFormat>
  <Paragraphs>61</Paragraphs>
  <Slides>34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343</cp:revision>
  <cp:lastPrinted>2016-02-08T19:41:58Z</cp:lastPrinted>
  <dcterms:created xsi:type="dcterms:W3CDTF">2014-03-07T09:21:22Z</dcterms:created>
  <dcterms:modified xsi:type="dcterms:W3CDTF">2017-03-13T08:53:49Z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1516702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