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8" r:id="rId2"/>
    <p:sldId id="449" r:id="rId3"/>
    <p:sldId id="450" r:id="rId4"/>
    <p:sldId id="451" r:id="rId5"/>
    <p:sldId id="453" r:id="rId6"/>
    <p:sldId id="455" r:id="rId7"/>
    <p:sldId id="456" r:id="rId8"/>
    <p:sldId id="457" r:id="rId9"/>
    <p:sldId id="458" r:id="rId10"/>
    <p:sldId id="459" r:id="rId11"/>
    <p:sldId id="460" r:id="rId12"/>
    <p:sldId id="462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5" r:id="rId24"/>
    <p:sldId id="476" r:id="rId25"/>
    <p:sldId id="477" r:id="rId26"/>
    <p:sldId id="478" r:id="rId27"/>
    <p:sldId id="479" r:id="rId28"/>
    <p:sldId id="480" r:id="rId29"/>
    <p:sldId id="487" r:id="rId30"/>
    <p:sldId id="481" r:id="rId31"/>
    <p:sldId id="482" r:id="rId32"/>
    <p:sldId id="485" r:id="rId33"/>
    <p:sldId id="486" r:id="rId34"/>
    <p:sldId id="483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306" autoAdjust="0"/>
  </p:normalViewPr>
  <p:slideViewPr>
    <p:cSldViewPr>
      <p:cViewPr varScale="1">
        <p:scale>
          <a:sx n="70" d="100"/>
          <a:sy n="70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6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87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5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</a:t>
            </a:r>
            <a:r>
              <a:rPr lang="fr-FR" altLang="fr-FR" kern="0" baseline="0" dirty="0" smtClean="0"/>
              <a:t> Jadida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Médina Jadida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488022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23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5502423"/>
            <a:ext cx="36004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CF </a:t>
            </a:r>
            <a:r>
              <a:rPr lang="fr-FR" b="1" dirty="0" smtClean="0">
                <a:solidFill>
                  <a:srgbClr val="0070C0"/>
                </a:solidFill>
              </a:rPr>
              <a:t>charcuterie/fromage: absence des mentions légales (DF et DLC) sur un paquet de « Hot dog, Mliha).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35896" y="1497782"/>
            <a:ext cx="4907258" cy="4307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/>
          <a:stretch/>
        </p:blipFill>
        <p:spPr>
          <a:xfrm>
            <a:off x="107504" y="1518414"/>
            <a:ext cx="3240360" cy="28130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" b="39"/>
          <a:stretch/>
        </p:blipFill>
        <p:spPr>
          <a:xfrm rot="10800000">
            <a:off x="323527" y="3212976"/>
            <a:ext cx="4299191" cy="27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charcuterie/fromage: les étagères sont rouillées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384376" cy="25382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805264"/>
            <a:ext cx="90364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</a:t>
            </a:r>
            <a:r>
              <a:rPr lang="fr-FR" b="1" dirty="0" smtClean="0">
                <a:solidFill>
                  <a:srgbClr val="0070C0"/>
                </a:solidFill>
              </a:rPr>
              <a:t>d’</a:t>
            </a:r>
            <a:r>
              <a:rPr lang="fr-FR" b="1" dirty="0" smtClean="0">
                <a:solidFill>
                  <a:srgbClr val="0070C0"/>
                </a:solidFill>
              </a:rPr>
              <a:t>humidité </a:t>
            </a:r>
            <a:r>
              <a:rPr lang="fr-FR" b="1" dirty="0" smtClean="0">
                <a:solidFill>
                  <a:srgbClr val="0070C0"/>
                </a:solidFill>
              </a:rPr>
              <a:t>sur le revêtement mural au niveau du stand d’exposition.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propreté du sol était manquante. 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/>
        </p:blipFill>
        <p:spPr>
          <a:xfrm>
            <a:off x="4788024" y="1196752"/>
            <a:ext cx="3720413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" b="26"/>
          <a:stretch/>
        </p:blipFill>
        <p:spPr>
          <a:xfrm>
            <a:off x="326261" y="1196752"/>
            <a:ext cx="309720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l’étanchéité de la porte de la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/>
        </p:blipFill>
        <p:spPr>
          <a:xfrm>
            <a:off x="1140429" y="1412776"/>
            <a:ext cx="68631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DF et DLC étaient illisibles sur un paquet de thé noir.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5321190" y="2247762"/>
            <a:ext cx="4118244" cy="20162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552" y="1556792"/>
            <a:ext cx="4680520" cy="273630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475656" y="2204864"/>
            <a:ext cx="3096344" cy="10510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revêtement des gondoles étaient décollés et altérés par la rouille.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2492896"/>
            <a:ext cx="4303355" cy="298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"/>
          <a:stretch/>
        </p:blipFill>
        <p:spPr>
          <a:xfrm>
            <a:off x="179512" y="908720"/>
            <a:ext cx="4248472" cy="26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21288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produits jetés dans la poubelle sans procéder à leur destruction comme </a:t>
            </a:r>
            <a:r>
              <a:rPr lang="fr-FR" b="1" dirty="0" smtClean="0">
                <a:solidFill>
                  <a:srgbClr val="0070C0"/>
                </a:solidFill>
              </a:rPr>
              <a:t>l’exige </a:t>
            </a:r>
            <a:r>
              <a:rPr lang="fr-FR" b="1" dirty="0" smtClean="0">
                <a:solidFill>
                  <a:srgbClr val="0070C0"/>
                </a:solidFill>
              </a:rPr>
              <a:t>la procédure de destruction des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 b="45"/>
          <a:stretch/>
        </p:blipFill>
        <p:spPr>
          <a:xfrm>
            <a:off x="5436096" y="1340768"/>
            <a:ext cx="3096344" cy="37632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340768"/>
            <a:ext cx="4824536" cy="33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une barquette de « croquant amande, maison du boulanger » était périmée depuis le 20/05/19.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63688" y="1340768"/>
            <a:ext cx="5832648" cy="41904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" b="30"/>
          <a:stretch/>
        </p:blipFill>
        <p:spPr>
          <a:xfrm>
            <a:off x="5076056" y="4221089"/>
            <a:ext cx="32403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165304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 poids indiqué sur le ticket balance est erroné, le poids réel de la baguette sans sel est de 200G.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1268760"/>
            <a:ext cx="5652120" cy="42390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94954" y="3284984"/>
            <a:ext cx="4104456" cy="267681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516216" y="3429000"/>
            <a:ext cx="1296144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présence d’un lot entier de barquettes de « tomate séchée » dont la DLC était dépassée depuis le 22/05/19.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"/>
          <a:stretch/>
        </p:blipFill>
        <p:spPr>
          <a:xfrm>
            <a:off x="0" y="1196752"/>
            <a:ext cx="5267740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"/>
          <a:stretch/>
        </p:blipFill>
        <p:spPr>
          <a:xfrm>
            <a:off x="5302698" y="1196752"/>
            <a:ext cx="3167601" cy="47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165304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les DF, DLC, et N°Lot étaient illisibles sur une unité de « fromage à pâte filée Caciocavallo ».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3" y="1340768"/>
            <a:ext cx="3911413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08087" y="1340768"/>
            <a:ext cx="39414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5787841"/>
            <a:ext cx="8856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FLEG: la date de consommation d’une portion de pastèque n’était pas mentionnée sur l’étiquette UHD</a:t>
            </a:r>
            <a:r>
              <a:rPr lang="fr-FR" sz="1400" b="1" dirty="0" smtClean="0">
                <a:solidFill>
                  <a:srgbClr val="0070C0"/>
                </a:solidFill>
              </a:rPr>
              <a:t>.</a:t>
            </a:r>
            <a:endParaRPr lang="fr-FR" sz="14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3906599" y="1646131"/>
            <a:ext cx="3240360" cy="33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plateaux d’exposition étaient ébréchés.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 b="152"/>
          <a:stretch/>
        </p:blipFill>
        <p:spPr>
          <a:xfrm>
            <a:off x="122792" y="1340768"/>
            <a:ext cx="4560507" cy="302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 b="108"/>
          <a:stretch/>
        </p:blipFill>
        <p:spPr>
          <a:xfrm>
            <a:off x="4860033" y="1340768"/>
            <a:ext cx="41649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fournir des égouttoirs pour l’exposition des abats.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66045" y="1340768"/>
            <a:ext cx="4011910" cy="43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grille du four manquait de propreté.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poignée du four était démontée.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8" y="1196752"/>
            <a:ext cx="4305010" cy="30917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60032" y="1196752"/>
            <a:ext cx="4181622" cy="270024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123728" y="1844824"/>
            <a:ext cx="2232248" cy="11521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8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grille d’aspiration de la hotte n’était pas propre.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L’aspect visuel de l’huile de friture était insatisfaisant.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340768"/>
            <a:ext cx="4464496" cy="2592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28"/>
          <a:stretch/>
        </p:blipFill>
        <p:spPr>
          <a:xfrm>
            <a:off x="4716016" y="1340768"/>
            <a:ext cx="4236253" cy="32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produits exposés de la veille n’étaient stockés dans la CF mais sur la table de </a:t>
            </a:r>
            <a:r>
              <a:rPr lang="fr-FR" b="1" dirty="0" smtClean="0">
                <a:solidFill>
                  <a:srgbClr val="0070C0"/>
                </a:solidFill>
              </a:rPr>
              <a:t>travail avec des plateaux superposés.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>
          <a:xfrm>
            <a:off x="5183281" y="1343811"/>
            <a:ext cx="3672408" cy="3756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/>
        </p:blipFill>
        <p:spPr>
          <a:xfrm>
            <a:off x="179512" y="1343811"/>
            <a:ext cx="4685933" cy="2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développement de </a:t>
            </a:r>
            <a:r>
              <a:rPr lang="fr-FR" b="1" dirty="0" smtClean="0">
                <a:solidFill>
                  <a:srgbClr val="0070C0"/>
                </a:solidFill>
              </a:rPr>
              <a:t>moisissure </a:t>
            </a:r>
            <a:r>
              <a:rPr lang="fr-FR" b="1" dirty="0" smtClean="0">
                <a:solidFill>
                  <a:srgbClr val="0070C0"/>
                </a:solidFill>
              </a:rPr>
              <a:t>au niveau d’une barquette de harissa, la date d’entame n’était pas mentionnée.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/>
          <a:stretch/>
        </p:blipFill>
        <p:spPr>
          <a:xfrm>
            <a:off x="5006512" y="1218548"/>
            <a:ext cx="4049165" cy="36184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8548"/>
            <a:ext cx="4824536" cy="361840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979712" y="2060848"/>
            <a:ext cx="2304256" cy="115212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4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renforcer le nettoyage du meuble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148478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372036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 foie stocké baignait </a:t>
            </a:r>
            <a:r>
              <a:rPr lang="fr-FR" b="1" dirty="0">
                <a:solidFill>
                  <a:srgbClr val="0070C0"/>
                </a:solidFill>
              </a:rPr>
              <a:t>dans </a:t>
            </a:r>
            <a:r>
              <a:rPr lang="fr-FR" b="1" dirty="0" smtClean="0">
                <a:solidFill>
                  <a:srgbClr val="0070C0"/>
                </a:solidFill>
              </a:rPr>
              <a:t>son exsudat, fournir des égouttoirs.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40" y="1268760"/>
            <a:ext cx="3523320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présence de rouille au niveau des revêtements muraux.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096344" cy="41284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096344" cy="41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étiquetage illisible sur un boudin de « Provolone fumé, Mont Régal».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6"/>
          <a:stretch/>
        </p:blipFill>
        <p:spPr>
          <a:xfrm>
            <a:off x="340427" y="1417700"/>
            <a:ext cx="5281304" cy="3024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>
          <a:xfrm>
            <a:off x="5924831" y="1417700"/>
            <a:ext cx="289564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poissonnerie: présence de rouille au niveau de la fabrique de glace.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1412776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état d’usure avancé des charnières au niveau de la table de travail.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/>
          <a:stretch/>
        </p:blipFill>
        <p:spPr>
          <a:xfrm>
            <a:off x="5292080" y="1484784"/>
            <a:ext cx="2611750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 b="72"/>
          <a:stretch/>
        </p:blipFill>
        <p:spPr>
          <a:xfrm>
            <a:off x="683568" y="1412776"/>
            <a:ext cx="29951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la fraîcheur du loup exposé n’était pas satisfaisante, les pupilles était de couleur grise.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/>
        </p:blipFill>
        <p:spPr>
          <a:xfrm>
            <a:off x="4283968" y="1196752"/>
            <a:ext cx="4717180" cy="3888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/>
          <a:stretch/>
        </p:blipFill>
        <p:spPr>
          <a:xfrm>
            <a:off x="107504" y="1196752"/>
            <a:ext cx="3695871" cy="44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négative: la résine du sol était décollée, présence de givre.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prés de la porte de réception était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556792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949280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le principe du FEFO n’était pas respecté pour les morceaux de fromage emballés et exposés.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37928" y="1556792"/>
            <a:ext cx="5868144" cy="3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utilisation du grattoir métallique.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pédale de la poubelle ne fonctionne pas.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9" y="1340768"/>
            <a:ext cx="3275856" cy="24568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111810" cy="414908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04248" y="3817578"/>
            <a:ext cx="50405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certaines données (DF, quantité emballée, et N°lot) n’étaient pas enregistrées sur les fiches de traçabilité.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"/>
          <a:stretch/>
        </p:blipFill>
        <p:spPr>
          <a:xfrm>
            <a:off x="1907704" y="1484784"/>
            <a:ext cx="5040560" cy="3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la propreté des meubles de rangement était insatisfaisante.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27984" y="1412776"/>
            <a:ext cx="4622913" cy="2592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>
          <a:xfrm>
            <a:off x="107504" y="1412776"/>
            <a:ext cx="4154661" cy="30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manque d’enregistrement des T° à cœur des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5" y="1268760"/>
            <a:ext cx="5916149" cy="44371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344666" y="3573016"/>
            <a:ext cx="115212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372200" y="4005064"/>
            <a:ext cx="115212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charcuterie/fromage: le revêtement de la CF était souillé et rouillé.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30" y="1700808"/>
            <a:ext cx="5346340" cy="40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46420</TotalTime>
  <Words>505</Words>
  <Application>Microsoft Office PowerPoint</Application>
  <PresentationFormat>Affichage à l'écran (4:3)</PresentationFormat>
  <Paragraphs>44</Paragraphs>
  <Slides>34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711</cp:revision>
  <cp:lastPrinted>2016-02-08T19:41:58Z</cp:lastPrinted>
  <dcterms:created xsi:type="dcterms:W3CDTF">2014-03-07T09:21:22Z</dcterms:created>
  <dcterms:modified xsi:type="dcterms:W3CDTF">2019-06-01T10:32:30Z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7936135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