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68" r:id="rId2"/>
    <p:sldId id="449" r:id="rId3"/>
    <p:sldId id="450" r:id="rId4"/>
    <p:sldId id="451" r:id="rId5"/>
    <p:sldId id="453" r:id="rId6"/>
    <p:sldId id="454" r:id="rId7"/>
    <p:sldId id="455" r:id="rId8"/>
    <p:sldId id="456" r:id="rId9"/>
    <p:sldId id="452" r:id="rId10"/>
    <p:sldId id="457" r:id="rId11"/>
    <p:sldId id="458" r:id="rId12"/>
    <p:sldId id="459" r:id="rId13"/>
    <p:sldId id="460" r:id="rId14"/>
    <p:sldId id="461" r:id="rId15"/>
    <p:sldId id="462" r:id="rId16"/>
    <p:sldId id="463" r:id="rId17"/>
    <p:sldId id="464" r:id="rId18"/>
    <p:sldId id="465" r:id="rId19"/>
    <p:sldId id="466" r:id="rId20"/>
    <p:sldId id="467" r:id="rId21"/>
    <p:sldId id="468" r:id="rId22"/>
    <p:sldId id="469" r:id="rId23"/>
    <p:sldId id="470" r:id="rId24"/>
    <p:sldId id="471" r:id="rId25"/>
    <p:sldId id="472" r:id="rId26"/>
    <p:sldId id="473" r:id="rId27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06" autoAdjust="0"/>
  </p:normalViewPr>
  <p:slideViewPr>
    <p:cSldViewPr>
      <p:cViewPr varScale="1">
        <p:scale>
          <a:sx n="66" d="100"/>
          <a:sy n="66" d="100"/>
        </p:scale>
        <p:origin x="150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7" d="100"/>
          <a:sy n="47" d="100"/>
        </p:scale>
        <p:origin x="-2934" y="-108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D75BE-A253-4075-9244-AB0F539C32DC}" type="datetimeFigureOut">
              <a:rPr lang="fr-FR" smtClean="0"/>
              <a:t>21/02/2019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9904D-C2F3-42BC-8C5E-D7064A081D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0551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7FCC72-1B1D-41CC-9624-805D9245AC99}" type="datetimeFigureOut">
              <a:rPr lang="fr-FR" smtClean="0"/>
              <a:t>21/02/2019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50E03-ECC6-40C0-B54E-8EAEE58457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85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6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53220" y="333415"/>
            <a:ext cx="1979613" cy="56610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11188" y="333415"/>
            <a:ext cx="5789612" cy="56610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11188" y="1484315"/>
            <a:ext cx="3884612" cy="4510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20" y="1484315"/>
            <a:ext cx="3884613" cy="4510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1969" y="1416053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05139" y="11967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ChangeArrowheads="1"/>
          </p:cNvSpPr>
          <p:nvPr/>
        </p:nvSpPr>
        <p:spPr bwMode="auto">
          <a:xfrm>
            <a:off x="0" y="0"/>
            <a:ext cx="611066" cy="685800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fr-FR" b="1">
              <a:latin typeface="Century Gothic" pitchFamily="34" charset="0"/>
              <a:cs typeface="Arial" charset="0"/>
            </a:endParaRPr>
          </a:p>
        </p:txBody>
      </p:sp>
      <p:sp>
        <p:nvSpPr>
          <p:cNvPr id="292867" name="Rectangle 3"/>
          <p:cNvSpPr>
            <a:spLocks noChangeArrowheads="1"/>
          </p:cNvSpPr>
          <p:nvPr/>
        </p:nvSpPr>
        <p:spPr bwMode="auto">
          <a:xfrm>
            <a:off x="323850" y="1077913"/>
            <a:ext cx="8820150" cy="215900"/>
          </a:xfrm>
          <a:prstGeom prst="rect">
            <a:avLst/>
          </a:prstGeom>
          <a:solidFill>
            <a:srgbClr val="C0C0C0">
              <a:alpha val="57001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fr-FR" b="1">
              <a:latin typeface="Century Gothic" pitchFamily="34" charset="0"/>
              <a:cs typeface="Arial" charset="0"/>
            </a:endParaRPr>
          </a:p>
        </p:txBody>
      </p:sp>
      <p:sp>
        <p:nvSpPr>
          <p:cNvPr id="292872" name="Rectangle 8"/>
          <p:cNvSpPr>
            <a:spLocks noChangeArrowheads="1"/>
          </p:cNvSpPr>
          <p:nvPr/>
        </p:nvSpPr>
        <p:spPr bwMode="auto">
          <a:xfrm>
            <a:off x="8532936" y="188914"/>
            <a:ext cx="312126" cy="6480175"/>
          </a:xfrm>
          <a:prstGeom prst="rect">
            <a:avLst/>
          </a:prstGeom>
          <a:solidFill>
            <a:srgbClr val="FFCC00">
              <a:alpha val="69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fr-FR" b="1">
              <a:latin typeface="Century Gothic" pitchFamily="34" charset="0"/>
              <a:cs typeface="Arial" charset="0"/>
            </a:endParaRPr>
          </a:p>
        </p:txBody>
      </p:sp>
      <p:sp>
        <p:nvSpPr>
          <p:cNvPr id="2053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066" y="1484314"/>
            <a:ext cx="7921869" cy="4510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4774" tIns="42387" rIns="84774" bIns="42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pic>
        <p:nvPicPr>
          <p:cNvPr id="2055" name="Picture 23" descr="LOGO_QLC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6192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2133600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 descr="http://www.servi.com.tn/static/upload/748daf0152b74bf124be98188d120343.png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106" y="-27384"/>
            <a:ext cx="1691894" cy="107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 txBox="1">
            <a:spLocks noChangeArrowheads="1"/>
          </p:cNvSpPr>
          <p:nvPr userDrawn="1"/>
        </p:nvSpPr>
        <p:spPr bwMode="auto">
          <a:xfrm>
            <a:off x="1691680" y="241101"/>
            <a:ext cx="5760426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4764" tIns="42382" rIns="84764" bIns="42382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 baseline="0">
                <a:solidFill>
                  <a:srgbClr val="3333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9pPr>
          </a:lstStyle>
          <a:p>
            <a:r>
              <a:rPr lang="fr-FR" altLang="fr-FR" kern="0" dirty="0" smtClean="0"/>
              <a:t>Audit Magasin: Médina</a:t>
            </a:r>
            <a:r>
              <a:rPr lang="fr-FR" altLang="fr-FR" kern="0" baseline="0" dirty="0" smtClean="0"/>
              <a:t> Jadida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2600" b="1" baseline="0">
          <a:solidFill>
            <a:srgbClr val="3333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9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1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 ?><Relationships xmlns="http://schemas.openxmlformats.org/package/2006/relationships"><Relationship Id="rId3" Target="../media/hdphoto7.wdp" Type="http://schemas.microsoft.com/office/2007/relationships/hdphoto"/><Relationship Id="rId2" Target="../media/image20.jpeg" Type="http://schemas.openxmlformats.org/officeDocument/2006/relationships/image"/><Relationship Id="rId1" Target="../slideLayouts/slideLayout2.xml" Type="http://schemas.openxmlformats.org/officeDocument/2006/relationships/slideLayout"/><Relationship Id="rId5" Target="../media/hdphoto8.wdp" Type="http://schemas.microsoft.com/office/2007/relationships/hdphoto"/><Relationship Id="rId4" Target="../media/image21.jpeg" Type="http://schemas.openxmlformats.org/officeDocument/2006/relationships/image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 ?><Relationships xmlns="http://schemas.openxmlformats.org/package/2006/relationships"><Relationship Id="rId3" Target="../media/hdphoto9.wdp" Type="http://schemas.microsoft.com/office/2007/relationships/hdphoto"/><Relationship Id="rId2" Target="../media/image24.jpeg" Type="http://schemas.openxmlformats.org/officeDocument/2006/relationships/image"/><Relationship Id="rId1" Target="../slideLayouts/slideLayout2.xml" Type="http://schemas.openxmlformats.org/officeDocument/2006/relationships/slideLayout"/><Relationship Id="rId5" Target="../media/hdphoto10.wdp" Type="http://schemas.microsoft.com/office/2007/relationships/hdphoto"/><Relationship Id="rId4" Target="../media/image25.jpeg" Type="http://schemas.openxmlformats.org/officeDocument/2006/relationships/image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 ?><Relationships xmlns="http://schemas.openxmlformats.org/package/2006/relationships"><Relationship Id="rId3" Target="../media/hdphoto11.wdp" Type="http://schemas.microsoft.com/office/2007/relationships/hdphoto"/><Relationship Id="rId2" Target="../media/image31.jpeg" Type="http://schemas.openxmlformats.org/officeDocument/2006/relationships/image"/><Relationship Id="rId1" Target="../slideLayouts/slideLayout2.xml" Type="http://schemas.openxmlformats.org/officeDocument/2006/relationships/slideLayout"/><Relationship Id="rId5" Target="../media/hdphoto12.wdp" Type="http://schemas.microsoft.com/office/2007/relationships/hdphoto"/><Relationship Id="rId4" Target="../media/image32.jpeg" Type="http://schemas.openxmlformats.org/officeDocument/2006/relationships/image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 ?><Relationships xmlns="http://schemas.openxmlformats.org/package/2006/relationships"><Relationship Id="rId3" Target="../media/hdphoto13.wdp" Type="http://schemas.microsoft.com/office/2007/relationships/hdphoto"/><Relationship Id="rId2" Target="../media/image35.jpeg" Type="http://schemas.openxmlformats.org/officeDocument/2006/relationships/image"/><Relationship Id="rId1" Target="../slideLayouts/slideLayout2.xml" Type="http://schemas.openxmlformats.org/officeDocument/2006/relationships/slideLayout"/><Relationship Id="rId5" Target="../media/hdphoto14.wdp" Type="http://schemas.microsoft.com/office/2007/relationships/hdphoto"/><Relationship Id="rId4" Target="../media/image36.jpeg" Type="http://schemas.openxmlformats.org/officeDocument/2006/relationships/image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 ?><Relationships xmlns="http://schemas.openxmlformats.org/package/2006/relationships"><Relationship Id="rId3" Target="../media/hdphoto15.wdp" Type="http://schemas.microsoft.com/office/2007/relationships/hdphoto"/><Relationship Id="rId2" Target="../media/image37.jpeg" Type="http://schemas.openxmlformats.org/officeDocument/2006/relationships/image"/><Relationship Id="rId1" Target="../slideLayouts/slideLayout2.xml" Type="http://schemas.openxmlformats.org/officeDocument/2006/relationships/slideLayout"/><Relationship Id="rId5" Target="../media/hdphoto8.wdp" Type="http://schemas.microsoft.com/office/2007/relationships/hdphoto"/><Relationship Id="rId4" Target="../media/image38.jpeg" Type="http://schemas.openxmlformats.org/officeDocument/2006/relationships/image"/></Relationships>
</file>

<file path=ppt/slides/_rels/slide21.xml.rels><?xml version="1.0" encoding="UTF-8" standalone="yes" ?><Relationships xmlns="http://schemas.openxmlformats.org/package/2006/relationships"><Relationship Id="rId3" Target="../media/hdphoto16.wdp" Type="http://schemas.microsoft.com/office/2007/relationships/hdphoto"/><Relationship Id="rId2" Target="../media/image39.jpeg" Type="http://schemas.openxmlformats.org/officeDocument/2006/relationships/image"/><Relationship Id="rId1" Target="../slideLayouts/slideLayout2.xml" Type="http://schemas.openxmlformats.org/officeDocument/2006/relationships/slideLayout"/><Relationship Id="rId4" Target="../media/image40.jpeg" Type="http://schemas.openxmlformats.org/officeDocument/2006/relationships/image"/></Relationships>
</file>

<file path=ppt/slides/_rels/slide22.xml.rels><?xml version="1.0" encoding="UTF-8" standalone="yes" ?><Relationships xmlns="http://schemas.openxmlformats.org/package/2006/relationships"><Relationship Id="rId3" Target="../media/hdphoto17.wdp" Type="http://schemas.microsoft.com/office/2007/relationships/hdphoto"/><Relationship Id="rId2" Target="../media/image41.jpeg" Type="http://schemas.openxmlformats.org/officeDocument/2006/relationships/image"/><Relationship Id="rId1" Target="../slideLayouts/slideLayout2.xml" Type="http://schemas.openxmlformats.org/officeDocument/2006/relationships/slideLayout"/><Relationship Id="rId4" Target="../media/image42.jpeg" Type="http://schemas.openxmlformats.org/officeDocument/2006/relationships/image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 ?><Relationships xmlns="http://schemas.openxmlformats.org/package/2006/relationships"><Relationship Id="rId3" Target="../media/hdphoto18.wdp" Type="http://schemas.microsoft.com/office/2007/relationships/hdphoto"/><Relationship Id="rId2" Target="../media/image45.jpeg" Type="http://schemas.openxmlformats.org/officeDocument/2006/relationships/image"/><Relationship Id="rId1" Target="../slideLayouts/slideLayout2.xml" Type="http://schemas.openxmlformats.org/officeDocument/2006/relationships/slideLayout"/><Relationship Id="rId5" Target="../media/hdphoto19.wdp" Type="http://schemas.microsoft.com/office/2007/relationships/hdphoto"/><Relationship Id="rId4" Target="../media/image46.jpeg" Type="http://schemas.openxmlformats.org/officeDocument/2006/relationships/image"/></Relationships>
</file>

<file path=ppt/slides/_rels/slide25.xml.rels><?xml version="1.0" encoding="UTF-8" standalone="yes" ?><Relationships xmlns="http://schemas.openxmlformats.org/package/2006/relationships"><Relationship Id="rId3" Target="../media/hdphoto20.wdp" Type="http://schemas.microsoft.com/office/2007/relationships/hdphoto"/><Relationship Id="rId2" Target="../media/image47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 ?><Relationships xmlns="http://schemas.openxmlformats.org/package/2006/relationships"><Relationship Id="rId3" Target="../media/hdphoto1.wdp" Type="http://schemas.microsoft.com/office/2007/relationships/hdphoto"/><Relationship Id="rId2" Target="../media/image6.jpeg" Type="http://schemas.openxmlformats.org/officeDocument/2006/relationships/image"/><Relationship Id="rId1" Target="../slideLayouts/slideLayout2.xml" Type="http://schemas.openxmlformats.org/officeDocument/2006/relationships/slideLayout"/><Relationship Id="rId5" Target="../media/hdphoto2.wdp" Type="http://schemas.microsoft.com/office/2007/relationships/hdphoto"/><Relationship Id="rId4" Target="../media/image7.jpeg" Type="http://schemas.openxmlformats.org/officeDocument/2006/relationships/image"/></Relationships>
</file>

<file path=ppt/slides/_rels/slide4.xml.rels><?xml version="1.0" encoding="UTF-8" standalone="yes" ?><Relationships xmlns="http://schemas.openxmlformats.org/package/2006/relationships"><Relationship Id="rId3" Target="../media/hdphoto3.wdp" Type="http://schemas.microsoft.com/office/2007/relationships/hdphoto"/><Relationship Id="rId2" Target="../media/image8.jpeg" Type="http://schemas.openxmlformats.org/officeDocument/2006/relationships/image"/><Relationship Id="rId1" Target="../slideLayouts/slideLayout2.xml" Type="http://schemas.openxmlformats.org/officeDocument/2006/relationships/slideLayout"/><Relationship Id="rId4" Target="../media/image9.jpeg" Type="http://schemas.openxmlformats.org/officeDocument/2006/relationships/image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 ?><Relationships xmlns="http://schemas.openxmlformats.org/package/2006/relationships"><Relationship Id="rId3" Target="../media/hdphoto4.wdp" Type="http://schemas.microsoft.com/office/2007/relationships/hdphoto"/><Relationship Id="rId2" Target="../media/image15.jpeg" Type="http://schemas.openxmlformats.org/officeDocument/2006/relationships/image"/><Relationship Id="rId1" Target="../slideLayouts/slideLayout2.xml" Type="http://schemas.openxmlformats.org/officeDocument/2006/relationships/slideLayout"/><Relationship Id="rId5" Target="../media/hdphoto5.wdp" Type="http://schemas.microsoft.com/office/2007/relationships/hdphoto"/><Relationship Id="rId4" Target="../media/image16.jpeg" Type="http://schemas.openxmlformats.org/officeDocument/2006/relationships/image"/></Relationships>
</file>

<file path=ppt/slides/_rels/slide9.xml.rels><?xml version="1.0" encoding="UTF-8" standalone="yes" ?><Relationships xmlns="http://schemas.openxmlformats.org/package/2006/relationships"><Relationship Id="rId3" Target="../media/image18.jpeg" Type="http://schemas.openxmlformats.org/officeDocument/2006/relationships/image"/><Relationship Id="rId2" Target="../media/image17.jpeg" Type="http://schemas.openxmlformats.org/officeDocument/2006/relationships/image"/><Relationship Id="rId1" Target="../slideLayouts/slideLayout2.xml" Type="http://schemas.openxmlformats.org/officeDocument/2006/relationships/slideLayout"/><Relationship Id="rId5" Target="../media/hdphoto6.wdp" Type="http://schemas.microsoft.com/office/2007/relationships/hdphoto"/><Relationship Id="rId4" Target="../media/image19.jpeg" Type="http://schemas.openxmlformats.org/officeDocument/2006/relationships/image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>
            <p:custDataLst>
              <p:tags r:id="rId1"/>
            </p:custDataLst>
          </p:nvPr>
        </p:nvSpPr>
        <p:spPr>
          <a:xfrm>
            <a:off x="827584" y="2420888"/>
            <a:ext cx="7488832" cy="194421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600" b="1" dirty="0" smtClean="0">
                <a:solidFill>
                  <a:srgbClr val="FFC000"/>
                </a:solidFill>
              </a:rPr>
              <a:t>Audit Carrefour</a:t>
            </a:r>
          </a:p>
          <a:p>
            <a:pPr algn="ctr">
              <a:lnSpc>
                <a:spcPct val="150000"/>
              </a:lnSpc>
            </a:pPr>
            <a:r>
              <a:rPr lang="fr-FR" sz="3600" b="1" dirty="0" smtClean="0">
                <a:solidFill>
                  <a:srgbClr val="FFC000"/>
                </a:solidFill>
              </a:rPr>
              <a:t>Magasin : Médina Jadida</a:t>
            </a:r>
          </a:p>
        </p:txBody>
      </p:sp>
      <p:sp>
        <p:nvSpPr>
          <p:cNvPr id="5" name="Rectangle 4"/>
          <p:cNvSpPr/>
          <p:nvPr/>
        </p:nvSpPr>
        <p:spPr>
          <a:xfrm>
            <a:off x="971600" y="5488022"/>
            <a:ext cx="2664296" cy="49449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b="1" dirty="0" smtClean="0">
                <a:solidFill>
                  <a:srgbClr val="000000"/>
                </a:solidFill>
              </a:rPr>
              <a:t>19 Février 2019</a:t>
            </a:r>
            <a:endParaRPr lang="fr-FR" sz="2000" b="1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16016" y="5502423"/>
            <a:ext cx="3600400" cy="49449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b="1" dirty="0" smtClean="0">
                <a:solidFill>
                  <a:srgbClr val="000000"/>
                </a:solidFill>
              </a:rPr>
              <a:t>Dr </a:t>
            </a:r>
            <a:r>
              <a:rPr lang="fr-FR" sz="2000" b="1" dirty="0" smtClean="0">
                <a:solidFill>
                  <a:srgbClr val="000000"/>
                </a:solidFill>
              </a:rPr>
              <a:t>Raja Bouhalfaya</a:t>
            </a:r>
            <a:endParaRPr lang="fr-FR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4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55576" y="5661248"/>
            <a:ext cx="7471221" cy="646331"/>
          </a:xfrm>
          <a:prstGeom prst="rect">
            <a:avLst/>
          </a:prstGeom>
          <a:solidFill>
            <a:srgbClr val="FFFF00"/>
          </a:solidFill>
        </p:spPr>
        <p:txBody>
          <a:bodyPr rtlCol="0" wrap="square">
            <a:spAutoFit/>
          </a:bodyPr>
          <a:lstStyle/>
          <a:p>
            <a:r>
              <a:rPr b="1" dirty="0" lang="fr-FR" smtClean="0" u="sng">
                <a:solidFill>
                  <a:srgbClr val="0070C0"/>
                </a:solidFill>
              </a:rPr>
              <a:t>Charcuterie/fromages: </a:t>
            </a:r>
            <a:r>
              <a:rPr b="1" dirty="0" lang="fr-FR" smtClean="0">
                <a:solidFill>
                  <a:srgbClr val="0070C0"/>
                </a:solidFill>
              </a:rPr>
              <a:t>Manque d’impression de la dénomination des produits sur les étiquettes Carrefour.</a:t>
            </a:r>
            <a:r>
              <a:rPr b="1" dirty="0" lang="fr-FR" smtClean="0" u="sng">
                <a:solidFill>
                  <a:srgbClr val="0070C0"/>
                </a:solidFill>
              </a:rPr>
              <a:t> </a:t>
            </a:r>
            <a:endParaRPr b="1" dirty="0" lang="fr-FR" u="sng">
              <a:solidFill>
                <a:srgbClr val="0070C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cstate="email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"/>
          <a:stretch/>
        </p:blipFill>
        <p:spPr>
          <a:xfrm>
            <a:off x="33536" y="1279561"/>
            <a:ext cx="4680520" cy="365080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cstate="email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"/>
          <a:stretch/>
        </p:blipFill>
        <p:spPr>
          <a:xfrm>
            <a:off x="4860032" y="1124744"/>
            <a:ext cx="4059451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80501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082" y="1420214"/>
            <a:ext cx="4668011" cy="350100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2494" y="1457028"/>
            <a:ext cx="4956043" cy="371703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82156" y="5949280"/>
            <a:ext cx="747122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0070C0"/>
                </a:solidFill>
              </a:rPr>
              <a:t>Charcuterie/fromages: </a:t>
            </a:r>
            <a:r>
              <a:rPr lang="fr-FR" b="1" dirty="0" smtClean="0">
                <a:solidFill>
                  <a:srgbClr val="0070C0"/>
                </a:solidFill>
              </a:rPr>
              <a:t>Présence de deux dates d’ouvertures sur un boudin de Jambon 3 Poivres.</a:t>
            </a:r>
            <a:endParaRPr lang="fr-FR" b="1" u="sng" dirty="0">
              <a:solidFill>
                <a:srgbClr val="0070C0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1259632" y="4149080"/>
            <a:ext cx="360040" cy="720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 flipV="1">
            <a:off x="7164288" y="4725144"/>
            <a:ext cx="288032" cy="5040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190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47463"/>
            <a:ext cx="4755600" cy="35667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079646"/>
            <a:ext cx="3912689" cy="293451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55576" y="5589240"/>
            <a:ext cx="747122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0070C0"/>
                </a:solidFill>
              </a:rPr>
              <a:t>Traiteur:</a:t>
            </a:r>
            <a:r>
              <a:rPr lang="fr-FR" b="1" dirty="0" smtClean="0">
                <a:solidFill>
                  <a:srgbClr val="0070C0"/>
                </a:solidFill>
              </a:rPr>
              <a:t> Problème de stagnation d’eau au niveau du stand et du laboratoire.</a:t>
            </a:r>
            <a:endParaRPr lang="fr-FR" b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15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4083918" cy="544522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572000" y="5661248"/>
            <a:ext cx="403244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0070C0"/>
                </a:solidFill>
              </a:rPr>
              <a:t>Labo. Traiteur: </a:t>
            </a:r>
            <a:r>
              <a:rPr lang="fr-FR" b="1" dirty="0" smtClean="0">
                <a:solidFill>
                  <a:srgbClr val="0070C0"/>
                </a:solidFill>
              </a:rPr>
              <a:t>le distributeur de savon était dépourvu de cache.</a:t>
            </a:r>
            <a:r>
              <a:rPr lang="fr-FR" b="1" u="sng" dirty="0" smtClean="0">
                <a:solidFill>
                  <a:srgbClr val="0070C0"/>
                </a:solidFill>
              </a:rPr>
              <a:t> </a:t>
            </a:r>
            <a:endParaRPr lang="fr-FR" b="1" u="sng" dirty="0">
              <a:solidFill>
                <a:srgbClr val="0070C0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1691680" y="1628800"/>
            <a:ext cx="2448272" cy="3168352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926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cstate="email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" r="33"/>
          <a:stretch/>
        </p:blipFill>
        <p:spPr>
          <a:xfrm>
            <a:off x="923610" y="1430345"/>
            <a:ext cx="3456384" cy="385828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cstate="email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21" t="-2328"/>
          <a:stretch/>
        </p:blipFill>
        <p:spPr>
          <a:xfrm>
            <a:off x="4932040" y="1518419"/>
            <a:ext cx="3096344" cy="368213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08397" y="5805264"/>
            <a:ext cx="7471221" cy="646331"/>
          </a:xfrm>
          <a:prstGeom prst="rect">
            <a:avLst/>
          </a:prstGeom>
          <a:solidFill>
            <a:srgbClr val="FFFF00"/>
          </a:solidFill>
        </p:spPr>
        <p:txBody>
          <a:bodyPr rtlCol="0" wrap="square">
            <a:spAutoFit/>
          </a:bodyPr>
          <a:lstStyle/>
          <a:p>
            <a:r>
              <a:rPr b="1" dirty="0" lang="fr-FR" smtClean="0">
                <a:solidFill>
                  <a:srgbClr val="0070C0"/>
                </a:solidFill>
              </a:rPr>
              <a:t>Les systèmes d’ouvertures à pédales étaient défaillants au niveau du stand de la boucherie et du laboratoire du traiteur.</a:t>
            </a:r>
            <a:endParaRPr b="1" dirty="0" lang="fr-FR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434467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4704"/>
            <a:ext cx="4461960" cy="594928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788024" y="5589240"/>
            <a:ext cx="4032448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Présence de souillures persistantes dans la zone derrière le four, au niveau du stand du traiteur.</a:t>
            </a:r>
            <a:endParaRPr lang="fr-FR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32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8"/>
            <a:ext cx="4137924" cy="551723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788024" y="5430614"/>
            <a:ext cx="4032448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Absence de distributeur de savon au niveau du stand de la poissonnerie.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1852430" y="1268760"/>
            <a:ext cx="1872208" cy="302433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477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cstate="email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"/>
          <a:stretch/>
        </p:blipFill>
        <p:spPr>
          <a:xfrm>
            <a:off x="22402" y="1290612"/>
            <a:ext cx="4125666" cy="340069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cstate="email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72" y="1168449"/>
            <a:ext cx="4860032" cy="364502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55576" y="5301208"/>
            <a:ext cx="7471221" cy="1200329"/>
          </a:xfrm>
          <a:prstGeom prst="rect">
            <a:avLst/>
          </a:prstGeom>
          <a:solidFill>
            <a:srgbClr val="FFFF00"/>
          </a:solidFill>
        </p:spPr>
        <p:txBody>
          <a:bodyPr rtlCol="0" wrap="square">
            <a:spAutoFit/>
          </a:bodyPr>
          <a:lstStyle/>
          <a:p>
            <a:r>
              <a:rPr b="1" dirty="0" lang="fr-FR" smtClean="0">
                <a:solidFill>
                  <a:srgbClr val="0070C0"/>
                </a:solidFill>
              </a:rPr>
              <a:t>Présence de rouille au niveau de la zone de fixation de la fabrique de glace.</a:t>
            </a:r>
          </a:p>
          <a:p>
            <a:r>
              <a:rPr b="1" dirty="0" lang="fr-FR" smtClean="0">
                <a:solidFill>
                  <a:srgbClr val="0070C0"/>
                </a:solidFill>
              </a:rPr>
              <a:t>Problème de stagnation d’eau au niveau de la CF de la poissonnerie.</a:t>
            </a:r>
            <a:endParaRPr b="1" dirty="0" lang="fr-FR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665576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cstate="email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"/>
          <a:stretch/>
        </p:blipFill>
        <p:spPr>
          <a:xfrm rot="5400000">
            <a:off x="1110639" y="-27384"/>
            <a:ext cx="2664296" cy="453650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cstate="email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18003" y="3604412"/>
            <a:ext cx="4932633" cy="310196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077746" y="5506048"/>
            <a:ext cx="4032448" cy="1200329"/>
          </a:xfrm>
          <a:prstGeom prst="rect">
            <a:avLst/>
          </a:prstGeom>
          <a:solidFill>
            <a:srgbClr val="FFFF00"/>
          </a:solidFill>
        </p:spPr>
        <p:txBody>
          <a:bodyPr rtlCol="0" wrap="square">
            <a:spAutoFit/>
          </a:bodyPr>
          <a:lstStyle/>
          <a:p>
            <a:r>
              <a:rPr b="1" dirty="0" lang="fr-FR" smtClean="0">
                <a:solidFill>
                  <a:srgbClr val="0070C0"/>
                </a:solidFill>
              </a:rPr>
              <a:t>Dépassement de la DLC du fournisseur  pour certains articles tels que le piment fort moulu et le poivre noir moulu.</a:t>
            </a:r>
            <a:r>
              <a:rPr b="1" dirty="0" lang="fr-FR" smtClean="0" u="sng">
                <a:solidFill>
                  <a:srgbClr val="0070C0"/>
                </a:solidFill>
              </a:rPr>
              <a:t> </a:t>
            </a:r>
            <a:endParaRPr b="1" dirty="0" lang="fr-FR" u="sng">
              <a:solidFill>
                <a:srgbClr val="0070C0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2412203" y="1836541"/>
            <a:ext cx="2088232" cy="468052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3126863" y="4940269"/>
            <a:ext cx="1584176" cy="43025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4918717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4475989" cy="335699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84514"/>
            <a:ext cx="4187957" cy="314096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27584" y="5661248"/>
            <a:ext cx="747122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0070C0"/>
                </a:solidFill>
              </a:rPr>
              <a:t>CF FLEG/Olives</a:t>
            </a:r>
            <a:r>
              <a:rPr lang="fr-FR" b="1" dirty="0" smtClean="0">
                <a:solidFill>
                  <a:srgbClr val="0070C0"/>
                </a:solidFill>
              </a:rPr>
              <a:t>: Présence de rouilles au niveau des jointures. Ecaillement du revêtement mural.</a:t>
            </a:r>
            <a:endParaRPr lang="fr-FR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57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1520" y="6093296"/>
            <a:ext cx="8496944" cy="646331"/>
          </a:xfrm>
          <a:prstGeom prst="rect">
            <a:avLst/>
          </a:prstGeom>
          <a:solidFill>
            <a:srgbClr val="FFFF00"/>
          </a:solidFill>
        </p:spPr>
        <p:txBody>
          <a:bodyPr rtlCol="0" wrap="square">
            <a:spAutoFit/>
          </a:bodyPr>
          <a:lstStyle/>
          <a:p>
            <a:r>
              <a:rPr b="1" dirty="0" lang="fr-FR" smtClean="0">
                <a:solidFill>
                  <a:srgbClr val="0070C0"/>
                </a:solidFill>
              </a:rPr>
              <a:t>Boucherie: Le produit désinfectant utilisé n’est pas mentionnée dans la procédure de nettoyage/désinfection du rayon.</a:t>
            </a:r>
            <a:endParaRPr b="1" dirty="0" lang="fr-FR">
              <a:solidFill>
                <a:srgbClr val="0070C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cstate="email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" t="-1"/>
          <a:stretch/>
        </p:blipFill>
        <p:spPr>
          <a:xfrm>
            <a:off x="149491" y="826809"/>
            <a:ext cx="5616624" cy="505046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cstate="email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253498"/>
            <a:ext cx="3147814" cy="4197085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2339752" y="1220210"/>
            <a:ext cx="1008112" cy="3975702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6428432" y="3337774"/>
            <a:ext cx="2304256" cy="49642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2263680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79" y="1405090"/>
            <a:ext cx="4764021" cy="357301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2613" y="1598421"/>
            <a:ext cx="4248472" cy="318635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27584" y="5661248"/>
            <a:ext cx="7471221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0070C0"/>
                </a:solidFill>
              </a:rPr>
              <a:t>Zone de réception: </a:t>
            </a:r>
            <a:r>
              <a:rPr lang="fr-FR" b="1" dirty="0" smtClean="0">
                <a:solidFill>
                  <a:srgbClr val="0070C0"/>
                </a:solidFill>
              </a:rPr>
              <a:t>Le sol est crevassé à plusieurs niveaux.</a:t>
            </a:r>
          </a:p>
          <a:p>
            <a:r>
              <a:rPr lang="fr-FR" b="1" dirty="0" smtClean="0">
                <a:solidFill>
                  <a:srgbClr val="0070C0"/>
                </a:solidFill>
              </a:rPr>
              <a:t>Manque d’étanchéité de la porte extérieure du quai de réception, le bas de cette porte était usé par de la rouille.</a:t>
            </a:r>
            <a:r>
              <a:rPr lang="fr-FR" b="1" u="sng" dirty="0" smtClean="0">
                <a:solidFill>
                  <a:srgbClr val="0070C0"/>
                </a:solidFill>
              </a:rPr>
              <a:t> 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6077913" y="2060848"/>
            <a:ext cx="1368152" cy="1800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1187624" y="2204864"/>
            <a:ext cx="864096" cy="2880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9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9512" y="1124744"/>
            <a:ext cx="4355976" cy="326698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96527"/>
            <a:ext cx="3597864" cy="479715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68780" y="6093296"/>
            <a:ext cx="747122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Le poinçonnage de la balance de la réception, pour l’année 2019 est à prévoir.</a:t>
            </a:r>
            <a:endParaRPr lang="fr-FR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7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cstate="email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23528" y="1327076"/>
            <a:ext cx="4245936" cy="381642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cstate="email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80728"/>
            <a:ext cx="3381840" cy="450912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33853" y="5877272"/>
            <a:ext cx="7471221" cy="646331"/>
          </a:xfrm>
          <a:prstGeom prst="rect">
            <a:avLst/>
          </a:prstGeom>
          <a:solidFill>
            <a:srgbClr val="FFFF00"/>
          </a:solidFill>
        </p:spPr>
        <p:txBody>
          <a:bodyPr rtlCol="0" wrap="square">
            <a:spAutoFit/>
          </a:bodyPr>
          <a:lstStyle/>
          <a:p>
            <a:r>
              <a:rPr b="1" dirty="0" lang="fr-FR" smtClean="0" u="sng">
                <a:solidFill>
                  <a:srgbClr val="0070C0"/>
                </a:solidFill>
              </a:rPr>
              <a:t>PLS: </a:t>
            </a:r>
            <a:r>
              <a:rPr b="1" dirty="0" lang="fr-FR" smtClean="0">
                <a:solidFill>
                  <a:srgbClr val="0070C0"/>
                </a:solidFill>
              </a:rPr>
              <a:t>La chambranle de la CF était abîmée.</a:t>
            </a:r>
          </a:p>
          <a:p>
            <a:r>
              <a:rPr b="1" dirty="0" lang="fr-FR" smtClean="0">
                <a:solidFill>
                  <a:srgbClr val="0070C0"/>
                </a:solidFill>
              </a:rPr>
              <a:t>L’un des coins du meuble des produits surgelés était démonté.</a:t>
            </a:r>
            <a:endParaRPr b="1" dirty="0" lang="fr-FR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474444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6"/>
            <a:ext cx="3147814" cy="419708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956725"/>
            <a:ext cx="3219822" cy="429309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33853" y="5877272"/>
            <a:ext cx="747122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0070C0"/>
                </a:solidFill>
              </a:rPr>
              <a:t>PLS: </a:t>
            </a:r>
            <a:r>
              <a:rPr lang="fr-FR" b="1" dirty="0" smtClean="0">
                <a:solidFill>
                  <a:srgbClr val="0070C0"/>
                </a:solidFill>
              </a:rPr>
              <a:t>Les mentions DF, DLC et numéro de lot, étaient illisibles sur des boudins de charcuterie du fournisseur CHAHIA</a:t>
            </a:r>
            <a:r>
              <a:rPr lang="fr-FR" b="1" dirty="0" smtClean="0">
                <a:solidFill>
                  <a:srgbClr val="0070C0"/>
                </a:solidFill>
              </a:rPr>
              <a:t>.</a:t>
            </a:r>
            <a:endParaRPr lang="fr-FR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9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cstate="email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"/>
          <a:stretch/>
        </p:blipFill>
        <p:spPr>
          <a:xfrm>
            <a:off x="251520" y="1831131"/>
            <a:ext cx="4124308" cy="273630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cstate="email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245" y="1484783"/>
            <a:ext cx="4572000" cy="3429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33853" y="5877272"/>
            <a:ext cx="7471221" cy="646331"/>
          </a:xfrm>
          <a:prstGeom prst="rect">
            <a:avLst/>
          </a:prstGeom>
          <a:solidFill>
            <a:srgbClr val="FFFF00"/>
          </a:solidFill>
        </p:spPr>
        <p:txBody>
          <a:bodyPr rtlCol="0" wrap="square">
            <a:spAutoFit/>
          </a:bodyPr>
          <a:lstStyle/>
          <a:p>
            <a:r>
              <a:rPr b="1" dirty="0" lang="fr-FR" smtClean="0" u="sng">
                <a:solidFill>
                  <a:srgbClr val="0070C0"/>
                </a:solidFill>
              </a:rPr>
              <a:t>FLEG</a:t>
            </a:r>
            <a:r>
              <a:rPr b="1" dirty="0" lang="fr-FR" smtClean="0">
                <a:solidFill>
                  <a:srgbClr val="0070C0"/>
                </a:solidFill>
              </a:rPr>
              <a:t>: La dénomination du produit ne correspond pas aux dattes non branchées mises dans les barquettes.</a:t>
            </a:r>
            <a:endParaRPr b="1" dirty="0" lang="fr-FR">
              <a:solidFill>
                <a:srgbClr val="0070C0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611560" y="2025136"/>
            <a:ext cx="4176464" cy="1152128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6081444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cstate="email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" r="51"/>
          <a:stretch/>
        </p:blipFill>
        <p:spPr>
          <a:xfrm>
            <a:off x="827584" y="836712"/>
            <a:ext cx="3168352" cy="589487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427984" y="5589240"/>
            <a:ext cx="3722284" cy="923330"/>
          </a:xfrm>
          <a:prstGeom prst="rect">
            <a:avLst/>
          </a:prstGeom>
          <a:solidFill>
            <a:srgbClr val="FFFF00"/>
          </a:solidFill>
        </p:spPr>
        <p:txBody>
          <a:bodyPr rtlCol="0" wrap="square">
            <a:spAutoFit/>
          </a:bodyPr>
          <a:lstStyle/>
          <a:p>
            <a:r>
              <a:rPr b="1" dirty="0" lang="fr-FR" smtClean="0" u="sng">
                <a:solidFill>
                  <a:srgbClr val="0070C0"/>
                </a:solidFill>
              </a:rPr>
              <a:t>PLS: </a:t>
            </a:r>
            <a:r>
              <a:rPr b="1" dirty="0" lang="fr-FR" smtClean="0">
                <a:solidFill>
                  <a:srgbClr val="0070C0"/>
                </a:solidFill>
              </a:rPr>
              <a:t>Présence de piqûres de moisissures au niveau des supports des étiquettes prix.</a:t>
            </a:r>
            <a:r>
              <a:rPr b="1" dirty="0" lang="fr-FR" smtClean="0" u="sng">
                <a:solidFill>
                  <a:srgbClr val="0070C0"/>
                </a:solidFill>
              </a:rPr>
              <a:t> </a:t>
            </a:r>
            <a:endParaRPr b="1" dirty="0" lang="fr-FR" u="sng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167382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9" y="1196752"/>
            <a:ext cx="5532107" cy="414908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33853" y="5877272"/>
            <a:ext cx="747122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0070C0"/>
                </a:solidFill>
              </a:rPr>
              <a:t>PLS: </a:t>
            </a:r>
            <a:r>
              <a:rPr lang="fr-FR" b="1" dirty="0" smtClean="0">
                <a:solidFill>
                  <a:srgbClr val="0070C0"/>
                </a:solidFill>
              </a:rPr>
              <a:t>Présence d’une quantité de givre au niveau d’une partie du meuble des produits surgelés.</a:t>
            </a:r>
            <a:endParaRPr lang="fr-FR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41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91039" y="5805264"/>
            <a:ext cx="828092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0070C0"/>
                </a:solidFill>
              </a:rPr>
              <a:t>Boucherie LS</a:t>
            </a:r>
            <a:r>
              <a:rPr lang="fr-FR" b="1" dirty="0" smtClean="0">
                <a:solidFill>
                  <a:srgbClr val="0070C0"/>
                </a:solidFill>
              </a:rPr>
              <a:t>: Le revêtement du meuble était écaillé à plusieurs niveaux.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4379979" cy="32849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095" y="1795128"/>
            <a:ext cx="432048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2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06287" y="5517232"/>
            <a:ext cx="864096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Présence de piqûres de moisissures au niveau des grilles des évaporateurs des laboratoires boucherie et traiteur.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4104456" cy="307834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412776"/>
            <a:ext cx="4475989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2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14517" y="5949280"/>
            <a:ext cx="802811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0070C0"/>
                </a:solidFill>
              </a:rPr>
              <a:t>CF Fromages: </a:t>
            </a:r>
            <a:r>
              <a:rPr lang="fr-FR" b="1" dirty="0" smtClean="0">
                <a:solidFill>
                  <a:srgbClr val="0070C0"/>
                </a:solidFill>
              </a:rPr>
              <a:t>Le revêtement externe de certaines meules de fromages Edam Mont Régal était écaillé.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728"/>
            <a:ext cx="3578369" cy="477115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748315"/>
            <a:ext cx="4314644" cy="323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8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27584" y="5949280"/>
            <a:ext cx="712879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0070C0"/>
                </a:solidFill>
              </a:rPr>
              <a:t>CF fromages: </a:t>
            </a:r>
            <a:r>
              <a:rPr lang="fr-FR" b="1" dirty="0" smtClean="0">
                <a:solidFill>
                  <a:srgbClr val="0070C0"/>
                </a:solidFill>
              </a:rPr>
              <a:t>L’étiquette fournisseur d’une meule de fromage Gruyère était illisible.</a:t>
            </a:r>
            <a:endParaRPr lang="fr-FR" b="1" u="sng" dirty="0">
              <a:solidFill>
                <a:srgbClr val="0070C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4"/>
            <a:ext cx="6684235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4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39552" y="6055541"/>
            <a:ext cx="81724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Fromages et charcuterie: Le distributeur à savon était abîmé et le poste lave-mains n’était pas correctement fixé.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3383339" cy="451111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873715"/>
            <a:ext cx="3867894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9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07504" y="5661248"/>
            <a:ext cx="876736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1/L’un des afficheurs du meuble froid était non fonctionnel.</a:t>
            </a:r>
          </a:p>
          <a:p>
            <a:r>
              <a:rPr lang="fr-FR" b="1" dirty="0" smtClean="0">
                <a:solidFill>
                  <a:srgbClr val="0070C0"/>
                </a:solidFill>
              </a:rPr>
              <a:t>2/Les étiquettes des prix étaient entreposés au dessus des grilles de soufflage.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00808"/>
            <a:ext cx="4283968" cy="321297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69" y="1489968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3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27584" y="5969023"/>
            <a:ext cx="7494286" cy="646331"/>
          </a:xfrm>
          <a:prstGeom prst="rect">
            <a:avLst/>
          </a:prstGeom>
          <a:solidFill>
            <a:srgbClr val="FFFF00"/>
          </a:solidFill>
        </p:spPr>
        <p:txBody>
          <a:bodyPr rtlCol="0" wrap="square">
            <a:spAutoFit/>
          </a:bodyPr>
          <a:lstStyle/>
          <a:p>
            <a:r>
              <a:rPr b="1" dirty="0" lang="fr-FR" smtClean="0">
                <a:solidFill>
                  <a:srgbClr val="0070C0"/>
                </a:solidFill>
              </a:rPr>
              <a:t>Suite à un changement de prix, des morceaux de fromages Gruyère </a:t>
            </a:r>
            <a:r>
              <a:rPr b="1" dirty="0" err="1" lang="fr-FR" smtClean="0">
                <a:solidFill>
                  <a:srgbClr val="0070C0"/>
                </a:solidFill>
              </a:rPr>
              <a:t>Jerba</a:t>
            </a:r>
            <a:r>
              <a:rPr b="1" dirty="0" lang="fr-FR" smtClean="0">
                <a:solidFill>
                  <a:srgbClr val="0070C0"/>
                </a:solidFill>
              </a:rPr>
              <a:t>, emballés le 18/02 et ré-emballés le 19/02.</a:t>
            </a:r>
            <a:endParaRPr b="1" dirty="0" lang="fr-FR">
              <a:solidFill>
                <a:srgbClr val="0070C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cstate="email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"/>
          <a:stretch/>
        </p:blipFill>
        <p:spPr>
          <a:xfrm>
            <a:off x="262654" y="1304764"/>
            <a:ext cx="3960439" cy="295232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cstate="email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355976" y="908720"/>
            <a:ext cx="4104456" cy="374441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cstate="email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" l="-2495"/>
          <a:stretch/>
        </p:blipFill>
        <p:spPr>
          <a:xfrm>
            <a:off x="827584" y="4743145"/>
            <a:ext cx="7416824" cy="1080120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5929019" y="965255"/>
            <a:ext cx="2664296" cy="432048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11560" y="2204864"/>
            <a:ext cx="2077098" cy="432047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959164" y="5430613"/>
            <a:ext cx="6793623" cy="21602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3982200" y="2870938"/>
            <a:ext cx="3038074" cy="1908212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3199821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Thème1">
  <a:themeElements>
    <a:clrScheme name="Couches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Couches">
      <a:majorFont>
        <a:latin typeface="Tempus Sans ITC"/>
        <a:ea typeface=""/>
        <a:cs typeface="Arial"/>
      </a:majorFont>
      <a:minorFont>
        <a:latin typeface="Century Gothi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uches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45389</TotalTime>
  <Words>471</Words>
  <Application>Microsoft Office PowerPoint</Application>
  <PresentationFormat>Affichage à l'écran (4:3)</PresentationFormat>
  <Paragraphs>33</Paragraphs>
  <Slides>26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Century Gothic</vt:lpstr>
      <vt:lpstr>Tempus Sans ITC</vt:lpstr>
      <vt:lpstr>Wingdings</vt:lpstr>
      <vt:lpstr>Thème1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Quali-Consult</dc:creator>
  <cp:keywords>Carrefour</cp:keywords>
  <cp:lastModifiedBy>raja bouhalfaya</cp:lastModifiedBy>
  <cp:revision>670</cp:revision>
  <cp:lastPrinted>2016-02-08T19:41:58Z</cp:lastPrinted>
  <dcterms:created xsi:type="dcterms:W3CDTF">2014-03-07T09:21:22Z</dcterms:created>
  <dcterms:modified xsi:type="dcterms:W3CDTF">2019-02-26T13:57:22Z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18853378</vt:lpwstr>
  </property>
  <property fmtid="{D5CDD505-2E9C-101B-9397-08002B2CF9AE}" name="NXPowerLiteSettings" pid="3">
    <vt:lpwstr>F7000400038000</vt:lpwstr>
  </property>
  <property fmtid="{D5CDD505-2E9C-101B-9397-08002B2CF9AE}" name="NXPowerLiteVersion" pid="4">
    <vt:lpwstr>D6.1.0</vt:lpwstr>
  </property>
</Properties>
</file>